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 Id="rId5"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2" r:id="rId1"/>
  </p:sldMasterIdLst>
  <p:notesMasterIdLst>
    <p:notesMasterId r:id="rId38"/>
  </p:notesMasterIdLst>
  <p:handoutMasterIdLst>
    <p:handoutMasterId r:id="rId39"/>
  </p:handoutMasterIdLst>
  <p:sldIdLst>
    <p:sldId id="398" r:id="rId2"/>
    <p:sldId id="404" r:id="rId3"/>
    <p:sldId id="361" r:id="rId4"/>
    <p:sldId id="405" r:id="rId5"/>
    <p:sldId id="363" r:id="rId6"/>
    <p:sldId id="381" r:id="rId7"/>
    <p:sldId id="396" r:id="rId8"/>
    <p:sldId id="364" r:id="rId9"/>
    <p:sldId id="382" r:id="rId10"/>
    <p:sldId id="367" r:id="rId11"/>
    <p:sldId id="409" r:id="rId12"/>
    <p:sldId id="368" r:id="rId13"/>
    <p:sldId id="369" r:id="rId14"/>
    <p:sldId id="370" r:id="rId15"/>
    <p:sldId id="371" r:id="rId16"/>
    <p:sldId id="372" r:id="rId17"/>
    <p:sldId id="373" r:id="rId18"/>
    <p:sldId id="374" r:id="rId19"/>
    <p:sldId id="375" r:id="rId20"/>
    <p:sldId id="399" r:id="rId21"/>
    <p:sldId id="402" r:id="rId22"/>
    <p:sldId id="383" r:id="rId23"/>
    <p:sldId id="380" r:id="rId24"/>
    <p:sldId id="384" r:id="rId25"/>
    <p:sldId id="385" r:id="rId26"/>
    <p:sldId id="386" r:id="rId27"/>
    <p:sldId id="387" r:id="rId28"/>
    <p:sldId id="388" r:id="rId29"/>
    <p:sldId id="389" r:id="rId30"/>
    <p:sldId id="390" r:id="rId31"/>
    <p:sldId id="391" r:id="rId32"/>
    <p:sldId id="394" r:id="rId33"/>
    <p:sldId id="392" r:id="rId34"/>
    <p:sldId id="408" r:id="rId35"/>
    <p:sldId id="353" r:id="rId36"/>
    <p:sldId id="393" r:id="rId37"/>
  </p:sldIdLst>
  <p:sldSz cx="9144000" cy="6858000" type="screen4x3"/>
  <p:notesSz cx="7010400" cy="9296400"/>
  <p:embeddedFontLst>
    <p:embeddedFont>
      <p:font typeface="Calibri" panose="020F0502020204030204" pitchFamily="34" charset="0"/>
      <p:regular r:id="rId40"/>
      <p:bold r:id="rId41"/>
      <p:italic r:id="rId42"/>
      <p:boldItalic r:id="rId43"/>
    </p:embeddedFont>
    <p:embeddedFont>
      <p:font typeface="Myriad Web Pro" panose="020B0503030403090204" charset="0"/>
      <p:regular r:id="rId44"/>
      <p:bold r:id="rId45"/>
      <p:italic r:id="rId46"/>
    </p:embeddedFont>
  </p:embeddedFontLst>
  <p:defaultTextStyle>
    <a:defPPr>
      <a:defRPr lang="en-US"/>
    </a:defPPr>
    <a:lvl1pPr algn="l" rtl="0" fontAlgn="base">
      <a:spcBef>
        <a:spcPct val="0"/>
      </a:spcBef>
      <a:spcAft>
        <a:spcPct val="0"/>
      </a:spcAft>
      <a:defRPr kern="1200">
        <a:solidFill>
          <a:schemeClr val="tx1"/>
        </a:solidFill>
        <a:latin typeface="Myriad Web Pro" charset="0"/>
        <a:ea typeface="+mn-ea"/>
        <a:cs typeface="+mn-cs"/>
      </a:defRPr>
    </a:lvl1pPr>
    <a:lvl2pPr marL="457200" algn="l" rtl="0" fontAlgn="base">
      <a:spcBef>
        <a:spcPct val="0"/>
      </a:spcBef>
      <a:spcAft>
        <a:spcPct val="0"/>
      </a:spcAft>
      <a:defRPr kern="1200">
        <a:solidFill>
          <a:schemeClr val="tx1"/>
        </a:solidFill>
        <a:latin typeface="Myriad Web Pro" charset="0"/>
        <a:ea typeface="+mn-ea"/>
        <a:cs typeface="+mn-cs"/>
      </a:defRPr>
    </a:lvl2pPr>
    <a:lvl3pPr marL="914400" algn="l" rtl="0" fontAlgn="base">
      <a:spcBef>
        <a:spcPct val="0"/>
      </a:spcBef>
      <a:spcAft>
        <a:spcPct val="0"/>
      </a:spcAft>
      <a:defRPr kern="1200">
        <a:solidFill>
          <a:schemeClr val="tx1"/>
        </a:solidFill>
        <a:latin typeface="Myriad Web Pro" charset="0"/>
        <a:ea typeface="+mn-ea"/>
        <a:cs typeface="+mn-cs"/>
      </a:defRPr>
    </a:lvl3pPr>
    <a:lvl4pPr marL="1371600" algn="l" rtl="0" fontAlgn="base">
      <a:spcBef>
        <a:spcPct val="0"/>
      </a:spcBef>
      <a:spcAft>
        <a:spcPct val="0"/>
      </a:spcAft>
      <a:defRPr kern="1200">
        <a:solidFill>
          <a:schemeClr val="tx1"/>
        </a:solidFill>
        <a:latin typeface="Myriad Web Pro" charset="0"/>
        <a:ea typeface="+mn-ea"/>
        <a:cs typeface="+mn-cs"/>
      </a:defRPr>
    </a:lvl4pPr>
    <a:lvl5pPr marL="1828800" algn="l" rtl="0" fontAlgn="base">
      <a:spcBef>
        <a:spcPct val="0"/>
      </a:spcBef>
      <a:spcAft>
        <a:spcPct val="0"/>
      </a:spcAft>
      <a:defRPr kern="1200">
        <a:solidFill>
          <a:schemeClr val="tx1"/>
        </a:solidFill>
        <a:latin typeface="Myriad Web Pro" charset="0"/>
        <a:ea typeface="+mn-ea"/>
        <a:cs typeface="+mn-cs"/>
      </a:defRPr>
    </a:lvl5pPr>
    <a:lvl6pPr marL="2286000" algn="l" defTabSz="914400" rtl="0" eaLnBrk="1" latinLnBrk="0" hangingPunct="1">
      <a:defRPr kern="1200">
        <a:solidFill>
          <a:schemeClr val="tx1"/>
        </a:solidFill>
        <a:latin typeface="Myriad Web Pro" charset="0"/>
        <a:ea typeface="+mn-ea"/>
        <a:cs typeface="+mn-cs"/>
      </a:defRPr>
    </a:lvl6pPr>
    <a:lvl7pPr marL="2743200" algn="l" defTabSz="914400" rtl="0" eaLnBrk="1" latinLnBrk="0" hangingPunct="1">
      <a:defRPr kern="1200">
        <a:solidFill>
          <a:schemeClr val="tx1"/>
        </a:solidFill>
        <a:latin typeface="Myriad Web Pro" charset="0"/>
        <a:ea typeface="+mn-ea"/>
        <a:cs typeface="+mn-cs"/>
      </a:defRPr>
    </a:lvl7pPr>
    <a:lvl8pPr marL="3200400" algn="l" defTabSz="914400" rtl="0" eaLnBrk="1" latinLnBrk="0" hangingPunct="1">
      <a:defRPr kern="1200">
        <a:solidFill>
          <a:schemeClr val="tx1"/>
        </a:solidFill>
        <a:latin typeface="Myriad Web Pro" charset="0"/>
        <a:ea typeface="+mn-ea"/>
        <a:cs typeface="+mn-cs"/>
      </a:defRPr>
    </a:lvl8pPr>
    <a:lvl9pPr marL="3657600" algn="l" defTabSz="914400" rtl="0" eaLnBrk="1" latinLnBrk="0" hangingPunct="1">
      <a:defRPr kern="1200">
        <a:solidFill>
          <a:schemeClr val="tx1"/>
        </a:solidFill>
        <a:latin typeface="Myriad Web Pro"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0039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3" autoAdjust="0"/>
    <p:restoredTop sz="92566" autoAdjust="0"/>
  </p:normalViewPr>
  <p:slideViewPr>
    <p:cSldViewPr>
      <p:cViewPr varScale="1">
        <p:scale>
          <a:sx n="120" d="100"/>
          <a:sy n="120" d="100"/>
        </p:scale>
        <p:origin x="83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87F261-C2F8-4F9A-94FF-ABD694315467}" type="doc">
      <dgm:prSet loTypeId="urn:microsoft.com/office/officeart/2005/8/layout/venn1" loCatId="relationship" qsTypeId="urn:microsoft.com/office/officeart/2005/8/quickstyle/3d1" qsCatId="3D" csTypeId="urn:microsoft.com/office/officeart/2005/8/colors/accent1_2#1" csCatId="accent1" phldr="1"/>
      <dgm:spPr/>
      <dgm:t>
        <a:bodyPr/>
        <a:lstStyle/>
        <a:p>
          <a:endParaRPr lang="en-US"/>
        </a:p>
      </dgm:t>
    </dgm:pt>
    <dgm:pt modelId="{052B82DE-9C8B-430D-AAC1-45B5A4C76A81}">
      <dgm:prSet phldrT="[Text]"/>
      <dgm:spPr/>
      <dgm:t>
        <a:bodyPr/>
        <a:lstStyle/>
        <a:p>
          <a:r>
            <a:rPr lang="en-US" dirty="0" smtClean="0">
              <a:solidFill>
                <a:schemeClr val="bg1">
                  <a:lumMod val="85000"/>
                </a:schemeClr>
              </a:solidFill>
            </a:rPr>
            <a:t>Reporting</a:t>
          </a:r>
          <a:endParaRPr lang="en-US" dirty="0">
            <a:solidFill>
              <a:schemeClr val="bg1">
                <a:lumMod val="85000"/>
              </a:schemeClr>
            </a:solidFill>
          </a:endParaRPr>
        </a:p>
      </dgm:t>
    </dgm:pt>
    <dgm:pt modelId="{F9CEC17E-FE32-45B4-90AE-C0F52BEB8BBC}" type="parTrans" cxnId="{70FB205D-4D63-41EA-8633-EFF154B32695}">
      <dgm:prSet/>
      <dgm:spPr/>
      <dgm:t>
        <a:bodyPr/>
        <a:lstStyle/>
        <a:p>
          <a:endParaRPr lang="en-US"/>
        </a:p>
      </dgm:t>
    </dgm:pt>
    <dgm:pt modelId="{8791E96C-525F-4EAE-B3CD-330E3F0F67FF}" type="sibTrans" cxnId="{70FB205D-4D63-41EA-8633-EFF154B32695}">
      <dgm:prSet/>
      <dgm:spPr/>
      <dgm:t>
        <a:bodyPr/>
        <a:lstStyle/>
        <a:p>
          <a:endParaRPr lang="en-US"/>
        </a:p>
      </dgm:t>
    </dgm:pt>
    <dgm:pt modelId="{1CA32A6A-B952-443E-834C-55899B1810A0}">
      <dgm:prSet phldrT="[Text]"/>
      <dgm:spPr/>
      <dgm:t>
        <a:bodyPr/>
        <a:lstStyle/>
        <a:p>
          <a:pPr algn="l"/>
          <a:r>
            <a:rPr lang="en-US" dirty="0" smtClean="0">
              <a:solidFill>
                <a:schemeClr val="bg1">
                  <a:lumMod val="85000"/>
                </a:schemeClr>
              </a:solidFill>
            </a:rPr>
            <a:t>Analysis</a:t>
          </a:r>
          <a:endParaRPr lang="en-US" dirty="0">
            <a:solidFill>
              <a:schemeClr val="bg1">
                <a:lumMod val="85000"/>
              </a:schemeClr>
            </a:solidFill>
          </a:endParaRPr>
        </a:p>
      </dgm:t>
    </dgm:pt>
    <dgm:pt modelId="{6896684D-AC26-4553-A1C2-71A2FE1C586F}" type="parTrans" cxnId="{CE415C66-D916-46C4-913F-E3F32F87831D}">
      <dgm:prSet/>
      <dgm:spPr/>
      <dgm:t>
        <a:bodyPr/>
        <a:lstStyle/>
        <a:p>
          <a:endParaRPr lang="en-US"/>
        </a:p>
      </dgm:t>
    </dgm:pt>
    <dgm:pt modelId="{A74D39AB-0AE2-4B40-AA6D-6094F57C11ED}" type="sibTrans" cxnId="{CE415C66-D916-46C4-913F-E3F32F87831D}">
      <dgm:prSet/>
      <dgm:spPr/>
      <dgm:t>
        <a:bodyPr/>
        <a:lstStyle/>
        <a:p>
          <a:endParaRPr lang="en-US"/>
        </a:p>
      </dgm:t>
    </dgm:pt>
    <dgm:pt modelId="{8B2EC814-4908-47A8-971A-0BCBF669C597}">
      <dgm:prSet phldrT="[Text]"/>
      <dgm:spPr/>
      <dgm:t>
        <a:bodyPr/>
        <a:lstStyle/>
        <a:p>
          <a:r>
            <a:rPr lang="en-US" dirty="0" smtClean="0">
              <a:solidFill>
                <a:schemeClr val="bg1">
                  <a:lumMod val="85000"/>
                </a:schemeClr>
              </a:solidFill>
            </a:rPr>
            <a:t>Data Collection</a:t>
          </a:r>
          <a:endParaRPr lang="en-US" dirty="0">
            <a:solidFill>
              <a:schemeClr val="bg1">
                <a:lumMod val="85000"/>
              </a:schemeClr>
            </a:solidFill>
          </a:endParaRPr>
        </a:p>
      </dgm:t>
    </dgm:pt>
    <dgm:pt modelId="{88D7F0C5-34BA-41B0-8C89-439C228C6675}" type="parTrans" cxnId="{B8C129F3-257F-4848-81BC-9447C022DC89}">
      <dgm:prSet/>
      <dgm:spPr/>
      <dgm:t>
        <a:bodyPr/>
        <a:lstStyle/>
        <a:p>
          <a:endParaRPr lang="en-US"/>
        </a:p>
      </dgm:t>
    </dgm:pt>
    <dgm:pt modelId="{E0B9F84F-AC09-471C-8412-D50D17053AB0}" type="sibTrans" cxnId="{B8C129F3-257F-4848-81BC-9447C022DC89}">
      <dgm:prSet/>
      <dgm:spPr/>
      <dgm:t>
        <a:bodyPr/>
        <a:lstStyle/>
        <a:p>
          <a:endParaRPr lang="en-US"/>
        </a:p>
      </dgm:t>
    </dgm:pt>
    <dgm:pt modelId="{68DBD9ED-38B9-461E-A99C-05620C129DF7}" type="pres">
      <dgm:prSet presAssocID="{A087F261-C2F8-4F9A-94FF-ABD694315467}" presName="compositeShape" presStyleCnt="0">
        <dgm:presLayoutVars>
          <dgm:chMax val="7"/>
          <dgm:dir/>
          <dgm:resizeHandles val="exact"/>
        </dgm:presLayoutVars>
      </dgm:prSet>
      <dgm:spPr/>
      <dgm:t>
        <a:bodyPr/>
        <a:lstStyle/>
        <a:p>
          <a:endParaRPr lang="en-US"/>
        </a:p>
      </dgm:t>
    </dgm:pt>
    <dgm:pt modelId="{76322898-3CCA-4AFC-8DD6-0C300BAEB3F6}" type="pres">
      <dgm:prSet presAssocID="{052B82DE-9C8B-430D-AAC1-45B5A4C76A81}" presName="circ1" presStyleLbl="vennNode1" presStyleIdx="0" presStyleCnt="3"/>
      <dgm:spPr/>
      <dgm:t>
        <a:bodyPr/>
        <a:lstStyle/>
        <a:p>
          <a:endParaRPr lang="en-US"/>
        </a:p>
      </dgm:t>
    </dgm:pt>
    <dgm:pt modelId="{B49AF7F8-FA7F-4AB6-A3DF-FF17014E21DD}" type="pres">
      <dgm:prSet presAssocID="{052B82DE-9C8B-430D-AAC1-45B5A4C76A81}" presName="circ1Tx" presStyleLbl="revTx" presStyleIdx="0" presStyleCnt="0">
        <dgm:presLayoutVars>
          <dgm:chMax val="0"/>
          <dgm:chPref val="0"/>
          <dgm:bulletEnabled val="1"/>
        </dgm:presLayoutVars>
      </dgm:prSet>
      <dgm:spPr/>
      <dgm:t>
        <a:bodyPr/>
        <a:lstStyle/>
        <a:p>
          <a:endParaRPr lang="en-US"/>
        </a:p>
      </dgm:t>
    </dgm:pt>
    <dgm:pt modelId="{FE895758-2466-4C87-9308-A7BA33FECAAC}" type="pres">
      <dgm:prSet presAssocID="{1CA32A6A-B952-443E-834C-55899B1810A0}" presName="circ2" presStyleLbl="vennNode1" presStyleIdx="1" presStyleCnt="3" custScaleX="99134" custLinFactNeighborX="9048" custLinFactNeighborY="818"/>
      <dgm:spPr/>
      <dgm:t>
        <a:bodyPr/>
        <a:lstStyle/>
        <a:p>
          <a:endParaRPr lang="en-US"/>
        </a:p>
      </dgm:t>
    </dgm:pt>
    <dgm:pt modelId="{8D9F86DC-A9F9-48DF-903A-8779639A1D56}" type="pres">
      <dgm:prSet presAssocID="{1CA32A6A-B952-443E-834C-55899B1810A0}" presName="circ2Tx" presStyleLbl="revTx" presStyleIdx="0" presStyleCnt="0">
        <dgm:presLayoutVars>
          <dgm:chMax val="0"/>
          <dgm:chPref val="0"/>
          <dgm:bulletEnabled val="1"/>
        </dgm:presLayoutVars>
      </dgm:prSet>
      <dgm:spPr/>
      <dgm:t>
        <a:bodyPr/>
        <a:lstStyle/>
        <a:p>
          <a:endParaRPr lang="en-US"/>
        </a:p>
      </dgm:t>
    </dgm:pt>
    <dgm:pt modelId="{491E76ED-96A2-47F6-8F48-251AE445037A}" type="pres">
      <dgm:prSet presAssocID="{8B2EC814-4908-47A8-971A-0BCBF669C597}" presName="circ3" presStyleLbl="vennNode1" presStyleIdx="2" presStyleCnt="3" custLinFactNeighborX="-13289" custLinFactNeighborY="818"/>
      <dgm:spPr/>
      <dgm:t>
        <a:bodyPr/>
        <a:lstStyle/>
        <a:p>
          <a:endParaRPr lang="en-US"/>
        </a:p>
      </dgm:t>
    </dgm:pt>
    <dgm:pt modelId="{8AAF05BE-0BDB-459C-BA1D-187A450FC473}" type="pres">
      <dgm:prSet presAssocID="{8B2EC814-4908-47A8-971A-0BCBF669C597}" presName="circ3Tx" presStyleLbl="revTx" presStyleIdx="0" presStyleCnt="0">
        <dgm:presLayoutVars>
          <dgm:chMax val="0"/>
          <dgm:chPref val="0"/>
          <dgm:bulletEnabled val="1"/>
        </dgm:presLayoutVars>
      </dgm:prSet>
      <dgm:spPr/>
      <dgm:t>
        <a:bodyPr/>
        <a:lstStyle/>
        <a:p>
          <a:endParaRPr lang="en-US"/>
        </a:p>
      </dgm:t>
    </dgm:pt>
  </dgm:ptLst>
  <dgm:cxnLst>
    <dgm:cxn modelId="{199A9B52-0002-463E-BD7C-14B753FF5B9B}" type="presOf" srcId="{1CA32A6A-B952-443E-834C-55899B1810A0}" destId="{8D9F86DC-A9F9-48DF-903A-8779639A1D56}" srcOrd="1" destOrd="0" presId="urn:microsoft.com/office/officeart/2005/8/layout/venn1"/>
    <dgm:cxn modelId="{FE28541C-8E08-453A-B217-38137781FA40}" type="presOf" srcId="{8B2EC814-4908-47A8-971A-0BCBF669C597}" destId="{8AAF05BE-0BDB-459C-BA1D-187A450FC473}" srcOrd="1" destOrd="0" presId="urn:microsoft.com/office/officeart/2005/8/layout/venn1"/>
    <dgm:cxn modelId="{70FB205D-4D63-41EA-8633-EFF154B32695}" srcId="{A087F261-C2F8-4F9A-94FF-ABD694315467}" destId="{052B82DE-9C8B-430D-AAC1-45B5A4C76A81}" srcOrd="0" destOrd="0" parTransId="{F9CEC17E-FE32-45B4-90AE-C0F52BEB8BBC}" sibTransId="{8791E96C-525F-4EAE-B3CD-330E3F0F67FF}"/>
    <dgm:cxn modelId="{5258EAF1-1916-4997-8473-DDCD4D807B5C}" type="presOf" srcId="{1CA32A6A-B952-443E-834C-55899B1810A0}" destId="{FE895758-2466-4C87-9308-A7BA33FECAAC}" srcOrd="0" destOrd="0" presId="urn:microsoft.com/office/officeart/2005/8/layout/venn1"/>
    <dgm:cxn modelId="{542BA124-8370-449F-B80D-0E3F09DFD0A6}" type="presOf" srcId="{052B82DE-9C8B-430D-AAC1-45B5A4C76A81}" destId="{76322898-3CCA-4AFC-8DD6-0C300BAEB3F6}" srcOrd="0" destOrd="0" presId="urn:microsoft.com/office/officeart/2005/8/layout/venn1"/>
    <dgm:cxn modelId="{296C8C08-12B0-43AC-87F8-5C27367079CB}" type="presOf" srcId="{8B2EC814-4908-47A8-971A-0BCBF669C597}" destId="{491E76ED-96A2-47F6-8F48-251AE445037A}" srcOrd="0" destOrd="0" presId="urn:microsoft.com/office/officeart/2005/8/layout/venn1"/>
    <dgm:cxn modelId="{B8C129F3-257F-4848-81BC-9447C022DC89}" srcId="{A087F261-C2F8-4F9A-94FF-ABD694315467}" destId="{8B2EC814-4908-47A8-971A-0BCBF669C597}" srcOrd="2" destOrd="0" parTransId="{88D7F0C5-34BA-41B0-8C89-439C228C6675}" sibTransId="{E0B9F84F-AC09-471C-8412-D50D17053AB0}"/>
    <dgm:cxn modelId="{CE415C66-D916-46C4-913F-E3F32F87831D}" srcId="{A087F261-C2F8-4F9A-94FF-ABD694315467}" destId="{1CA32A6A-B952-443E-834C-55899B1810A0}" srcOrd="1" destOrd="0" parTransId="{6896684D-AC26-4553-A1C2-71A2FE1C586F}" sibTransId="{A74D39AB-0AE2-4B40-AA6D-6094F57C11ED}"/>
    <dgm:cxn modelId="{10FB72EA-F055-4958-B2F4-039E7F49C4F0}" type="presOf" srcId="{052B82DE-9C8B-430D-AAC1-45B5A4C76A81}" destId="{B49AF7F8-FA7F-4AB6-A3DF-FF17014E21DD}" srcOrd="1" destOrd="0" presId="urn:microsoft.com/office/officeart/2005/8/layout/venn1"/>
    <dgm:cxn modelId="{38DFF1A4-D47B-4586-AEDC-9F0B2AE563D8}" type="presOf" srcId="{A087F261-C2F8-4F9A-94FF-ABD694315467}" destId="{68DBD9ED-38B9-461E-A99C-05620C129DF7}" srcOrd="0" destOrd="0" presId="urn:microsoft.com/office/officeart/2005/8/layout/venn1"/>
    <dgm:cxn modelId="{29CEE584-C735-461A-BC03-5D739FBD6279}" type="presParOf" srcId="{68DBD9ED-38B9-461E-A99C-05620C129DF7}" destId="{76322898-3CCA-4AFC-8DD6-0C300BAEB3F6}" srcOrd="0" destOrd="0" presId="urn:microsoft.com/office/officeart/2005/8/layout/venn1"/>
    <dgm:cxn modelId="{092DFFA9-B93D-45AB-BA82-33C1E5644D71}" type="presParOf" srcId="{68DBD9ED-38B9-461E-A99C-05620C129DF7}" destId="{B49AF7F8-FA7F-4AB6-A3DF-FF17014E21DD}" srcOrd="1" destOrd="0" presId="urn:microsoft.com/office/officeart/2005/8/layout/venn1"/>
    <dgm:cxn modelId="{14FC718E-418C-42D2-BE77-F52F459E739C}" type="presParOf" srcId="{68DBD9ED-38B9-461E-A99C-05620C129DF7}" destId="{FE895758-2466-4C87-9308-A7BA33FECAAC}" srcOrd="2" destOrd="0" presId="urn:microsoft.com/office/officeart/2005/8/layout/venn1"/>
    <dgm:cxn modelId="{BE103BBA-8F28-4E35-8736-0624F0D79A21}" type="presParOf" srcId="{68DBD9ED-38B9-461E-A99C-05620C129DF7}" destId="{8D9F86DC-A9F9-48DF-903A-8779639A1D56}" srcOrd="3" destOrd="0" presId="urn:microsoft.com/office/officeart/2005/8/layout/venn1"/>
    <dgm:cxn modelId="{C6063460-3189-405B-BB5F-FA61A8F06982}" type="presParOf" srcId="{68DBD9ED-38B9-461E-A99C-05620C129DF7}" destId="{491E76ED-96A2-47F6-8F48-251AE445037A}" srcOrd="4" destOrd="0" presId="urn:microsoft.com/office/officeart/2005/8/layout/venn1"/>
    <dgm:cxn modelId="{CB60D580-146F-49B8-8A32-8A767565A665}" type="presParOf" srcId="{68DBD9ED-38B9-461E-A99C-05620C129DF7}" destId="{8AAF05BE-0BDB-459C-BA1D-187A450FC473}"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550"/>
          </a:xfrm>
          <a:prstGeom prst="rect">
            <a:avLst/>
          </a:prstGeom>
        </p:spPr>
        <p:txBody>
          <a:bodyPr vert="horz" lIns="87316" tIns="43658" rIns="87316" bIns="43658" rtlCol="0"/>
          <a:lstStyle>
            <a:lvl1pPr algn="l" fontAlgn="auto">
              <a:spcBef>
                <a:spcPts val="0"/>
              </a:spcBef>
              <a:spcAft>
                <a:spcPts val="0"/>
              </a:spcAft>
              <a:defRPr sz="1100">
                <a:latin typeface="+mn-lt"/>
              </a:defRPr>
            </a:lvl1pPr>
          </a:lstStyle>
          <a:p>
            <a:pPr>
              <a:defRPr/>
            </a:pPr>
            <a:endParaRPr lang="en-US"/>
          </a:p>
        </p:txBody>
      </p:sp>
      <p:sp>
        <p:nvSpPr>
          <p:cNvPr id="3" name="Date Placeholder 2"/>
          <p:cNvSpPr>
            <a:spLocks noGrp="1"/>
          </p:cNvSpPr>
          <p:nvPr>
            <p:ph type="dt" sz="quarter" idx="1"/>
          </p:nvPr>
        </p:nvSpPr>
        <p:spPr>
          <a:xfrm>
            <a:off x="3970938" y="0"/>
            <a:ext cx="3037840" cy="463550"/>
          </a:xfrm>
          <a:prstGeom prst="rect">
            <a:avLst/>
          </a:prstGeom>
        </p:spPr>
        <p:txBody>
          <a:bodyPr vert="horz" lIns="87316" tIns="43658" rIns="87316" bIns="43658" rtlCol="0"/>
          <a:lstStyle>
            <a:lvl1pPr algn="r" fontAlgn="auto">
              <a:spcBef>
                <a:spcPts val="0"/>
              </a:spcBef>
              <a:spcAft>
                <a:spcPts val="0"/>
              </a:spcAft>
              <a:defRPr sz="1100">
                <a:latin typeface="+mn-lt"/>
              </a:defRPr>
            </a:lvl1pPr>
          </a:lstStyle>
          <a:p>
            <a:pPr>
              <a:defRPr/>
            </a:pPr>
            <a:fld id="{6DB4A382-1D0B-40E7-A4F2-45CA316614A3}" type="datetimeFigureOut">
              <a:rPr lang="en-US"/>
              <a:pPr>
                <a:defRPr/>
              </a:pPr>
              <a:t>3/6/2013</a:t>
            </a:fld>
            <a:endParaRPr lang="en-US" dirty="0"/>
          </a:p>
        </p:txBody>
      </p:sp>
      <p:sp>
        <p:nvSpPr>
          <p:cNvPr id="4" name="Footer Placeholder 3"/>
          <p:cNvSpPr>
            <a:spLocks noGrp="1"/>
          </p:cNvSpPr>
          <p:nvPr>
            <p:ph type="ftr" sz="quarter" idx="2"/>
          </p:nvPr>
        </p:nvSpPr>
        <p:spPr>
          <a:xfrm>
            <a:off x="0" y="8831263"/>
            <a:ext cx="3037840" cy="463550"/>
          </a:xfrm>
          <a:prstGeom prst="rect">
            <a:avLst/>
          </a:prstGeom>
        </p:spPr>
        <p:txBody>
          <a:bodyPr vert="horz" lIns="87316" tIns="43658" rIns="87316" bIns="43658" rtlCol="0" anchor="b"/>
          <a:lstStyle>
            <a:lvl1pPr algn="l" fontAlgn="auto">
              <a:spcBef>
                <a:spcPts val="0"/>
              </a:spcBef>
              <a:spcAft>
                <a:spcPts val="0"/>
              </a:spcAft>
              <a:defRPr sz="1100">
                <a:latin typeface="+mn-lt"/>
              </a:defRPr>
            </a:lvl1pPr>
          </a:lstStyle>
          <a:p>
            <a:pPr>
              <a:defRPr/>
            </a:pPr>
            <a:endParaRPr lang="en-US"/>
          </a:p>
        </p:txBody>
      </p:sp>
      <p:sp>
        <p:nvSpPr>
          <p:cNvPr id="5" name="Slide Number Placeholder 4"/>
          <p:cNvSpPr>
            <a:spLocks noGrp="1"/>
          </p:cNvSpPr>
          <p:nvPr>
            <p:ph type="sldNum" sz="quarter" idx="3"/>
          </p:nvPr>
        </p:nvSpPr>
        <p:spPr>
          <a:xfrm>
            <a:off x="3970938" y="8831263"/>
            <a:ext cx="3037840" cy="463550"/>
          </a:xfrm>
          <a:prstGeom prst="rect">
            <a:avLst/>
          </a:prstGeom>
        </p:spPr>
        <p:txBody>
          <a:bodyPr vert="horz" lIns="87316" tIns="43658" rIns="87316" bIns="43658" rtlCol="0" anchor="b"/>
          <a:lstStyle>
            <a:lvl1pPr algn="r" fontAlgn="auto">
              <a:spcBef>
                <a:spcPts val="0"/>
              </a:spcBef>
              <a:spcAft>
                <a:spcPts val="0"/>
              </a:spcAft>
              <a:defRPr sz="1100">
                <a:latin typeface="+mn-lt"/>
              </a:defRPr>
            </a:lvl1pPr>
          </a:lstStyle>
          <a:p>
            <a:pPr>
              <a:defRPr/>
            </a:pPr>
            <a:fld id="{DEA3D9FA-C480-41DC-8FD0-F66AB1858365}" type="slidenum">
              <a:rPr lang="en-US"/>
              <a:pPr>
                <a:defRPr/>
              </a:pPr>
              <a:t>‹#›</a:t>
            </a:fld>
            <a:endParaRPr lang="en-US" dirty="0"/>
          </a:p>
        </p:txBody>
      </p:sp>
    </p:spTree>
    <p:extLst>
      <p:ext uri="{BB962C8B-B14F-4D97-AF65-F5344CB8AC3E}">
        <p14:creationId xmlns:p14="http://schemas.microsoft.com/office/powerpoint/2010/main" val="1174549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550"/>
          </a:xfrm>
          <a:prstGeom prst="rect">
            <a:avLst/>
          </a:prstGeom>
        </p:spPr>
        <p:txBody>
          <a:bodyPr vert="horz" lIns="87316" tIns="43658" rIns="87316" bIns="43658" rtlCol="0"/>
          <a:lstStyle>
            <a:lvl1pPr algn="l" fontAlgn="auto">
              <a:spcBef>
                <a:spcPts val="0"/>
              </a:spcBef>
              <a:spcAft>
                <a:spcPts val="0"/>
              </a:spcAft>
              <a:defRPr sz="1100">
                <a:latin typeface="+mn-lt"/>
              </a:defRPr>
            </a:lvl1pPr>
          </a:lstStyle>
          <a:p>
            <a:pPr>
              <a:defRPr/>
            </a:pPr>
            <a:endParaRPr lang="en-US"/>
          </a:p>
        </p:txBody>
      </p:sp>
      <p:sp>
        <p:nvSpPr>
          <p:cNvPr id="3" name="Date Placeholder 2"/>
          <p:cNvSpPr>
            <a:spLocks noGrp="1"/>
          </p:cNvSpPr>
          <p:nvPr>
            <p:ph type="dt" idx="1"/>
          </p:nvPr>
        </p:nvSpPr>
        <p:spPr>
          <a:xfrm>
            <a:off x="3970938" y="0"/>
            <a:ext cx="3037840" cy="463550"/>
          </a:xfrm>
          <a:prstGeom prst="rect">
            <a:avLst/>
          </a:prstGeom>
        </p:spPr>
        <p:txBody>
          <a:bodyPr vert="horz" lIns="87316" tIns="43658" rIns="87316" bIns="43658" rtlCol="0"/>
          <a:lstStyle>
            <a:lvl1pPr algn="r" fontAlgn="auto">
              <a:spcBef>
                <a:spcPts val="0"/>
              </a:spcBef>
              <a:spcAft>
                <a:spcPts val="0"/>
              </a:spcAft>
              <a:defRPr sz="1100">
                <a:latin typeface="+mn-lt"/>
              </a:defRPr>
            </a:lvl1pPr>
          </a:lstStyle>
          <a:p>
            <a:pPr>
              <a:defRPr/>
            </a:pPr>
            <a:fld id="{72E4D081-1935-4ED4-98FA-3AA0EA459DBB}" type="datetimeFigureOut">
              <a:rPr lang="en-US"/>
              <a:pPr>
                <a:defRPr/>
              </a:pPr>
              <a:t>3/6/2013</a:t>
            </a:fld>
            <a:endParaRPr lang="en-US" dirty="0"/>
          </a:p>
        </p:txBody>
      </p:sp>
      <p:sp>
        <p:nvSpPr>
          <p:cNvPr id="4" name="Slide Image Placeholder 3"/>
          <p:cNvSpPr>
            <a:spLocks noGrp="1" noRot="1" noChangeAspect="1"/>
          </p:cNvSpPr>
          <p:nvPr>
            <p:ph type="sldImg" idx="2"/>
          </p:nvPr>
        </p:nvSpPr>
        <p:spPr>
          <a:xfrm>
            <a:off x="1181100" y="698500"/>
            <a:ext cx="4649788" cy="3486150"/>
          </a:xfrm>
          <a:prstGeom prst="rect">
            <a:avLst/>
          </a:prstGeom>
          <a:noFill/>
          <a:ln w="12700">
            <a:solidFill>
              <a:prstClr val="black"/>
            </a:solidFill>
          </a:ln>
        </p:spPr>
        <p:txBody>
          <a:bodyPr vert="horz" lIns="87316" tIns="43658" rIns="87316" bIns="43658" rtlCol="0" anchor="ctr"/>
          <a:lstStyle/>
          <a:p>
            <a:pPr lvl="0"/>
            <a:endParaRPr lang="en-US" noProof="0" dirty="0"/>
          </a:p>
        </p:txBody>
      </p:sp>
      <p:sp>
        <p:nvSpPr>
          <p:cNvPr id="5" name="Notes Placeholder 4"/>
          <p:cNvSpPr>
            <a:spLocks noGrp="1"/>
          </p:cNvSpPr>
          <p:nvPr>
            <p:ph type="body" sz="quarter" idx="3"/>
          </p:nvPr>
        </p:nvSpPr>
        <p:spPr>
          <a:xfrm>
            <a:off x="701040" y="4416426"/>
            <a:ext cx="5608320" cy="4181475"/>
          </a:xfrm>
          <a:prstGeom prst="rect">
            <a:avLst/>
          </a:prstGeom>
        </p:spPr>
        <p:txBody>
          <a:bodyPr vert="horz" lIns="87316" tIns="43658" rIns="87316" bIns="43658"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31263"/>
            <a:ext cx="3037840" cy="463550"/>
          </a:xfrm>
          <a:prstGeom prst="rect">
            <a:avLst/>
          </a:prstGeom>
        </p:spPr>
        <p:txBody>
          <a:bodyPr vert="horz" lIns="87316" tIns="43658" rIns="87316" bIns="43658" rtlCol="0" anchor="b"/>
          <a:lstStyle>
            <a:lvl1pPr algn="l" fontAlgn="auto">
              <a:spcBef>
                <a:spcPts val="0"/>
              </a:spcBef>
              <a:spcAft>
                <a:spcPts val="0"/>
              </a:spcAft>
              <a:defRPr sz="1100">
                <a:latin typeface="+mn-lt"/>
              </a:defRPr>
            </a:lvl1pPr>
          </a:lstStyle>
          <a:p>
            <a:pPr>
              <a:defRPr/>
            </a:pPr>
            <a:endParaRPr lang="en-US"/>
          </a:p>
        </p:txBody>
      </p:sp>
      <p:sp>
        <p:nvSpPr>
          <p:cNvPr id="7" name="Slide Number Placeholder 6"/>
          <p:cNvSpPr>
            <a:spLocks noGrp="1"/>
          </p:cNvSpPr>
          <p:nvPr>
            <p:ph type="sldNum" sz="quarter" idx="5"/>
          </p:nvPr>
        </p:nvSpPr>
        <p:spPr>
          <a:xfrm>
            <a:off x="3970938" y="8831263"/>
            <a:ext cx="3037840" cy="463550"/>
          </a:xfrm>
          <a:prstGeom prst="rect">
            <a:avLst/>
          </a:prstGeom>
        </p:spPr>
        <p:txBody>
          <a:bodyPr vert="horz" lIns="87316" tIns="43658" rIns="87316" bIns="43658" rtlCol="0" anchor="b"/>
          <a:lstStyle>
            <a:lvl1pPr algn="r" fontAlgn="auto">
              <a:spcBef>
                <a:spcPts val="0"/>
              </a:spcBef>
              <a:spcAft>
                <a:spcPts val="0"/>
              </a:spcAft>
              <a:defRPr sz="1100">
                <a:latin typeface="+mn-lt"/>
              </a:defRPr>
            </a:lvl1pPr>
          </a:lstStyle>
          <a:p>
            <a:pPr>
              <a:defRPr/>
            </a:pPr>
            <a:fld id="{6EFF4BC3-F452-42BD-8223-0E542FD7BC4B}" type="slidenum">
              <a:rPr lang="en-US"/>
              <a:pPr>
                <a:defRPr/>
              </a:pPr>
              <a:t>‹#›</a:t>
            </a:fld>
            <a:endParaRPr lang="en-US" dirty="0"/>
          </a:p>
        </p:txBody>
      </p:sp>
    </p:spTree>
    <p:extLst>
      <p:ext uri="{BB962C8B-B14F-4D97-AF65-F5344CB8AC3E}">
        <p14:creationId xmlns:p14="http://schemas.microsoft.com/office/powerpoint/2010/main" val="1846473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That leads us to data quality which should be the foundation of all of your program activities.  Data quality is important when you begin to envision how you are going to address your program objectives.  Without quality data your survey results are suspect, you cannot be sure of the incidence or prevalence of disease, nor do you have a handle on whether your program is effective.  Data quality begins with how data is collected, extends to how it is analyzed and impacts what is reported or how it is used.</a:t>
            </a:r>
          </a:p>
          <a:p>
            <a:pPr eaLnBrk="1" hangingPunct="1">
              <a:spcBef>
                <a:spcPct val="0"/>
              </a:spcBef>
            </a:pPr>
            <a:endParaRPr lang="en-US" smtClean="0"/>
          </a:p>
          <a:p>
            <a:pPr eaLnBrk="1" hangingPunct="1">
              <a:spcBef>
                <a:spcPct val="0"/>
              </a:spcBef>
            </a:pPr>
            <a:r>
              <a:rPr lang="en-US" smtClean="0"/>
              <a:t>it begins with creating your indicators,  how and where data collection will take place and who will collect the data; through analysis and reporting. </a:t>
            </a:r>
          </a:p>
          <a:p>
            <a:pPr eaLnBrk="1" hangingPunct="1">
              <a:spcBef>
                <a:spcPct val="0"/>
              </a:spcBef>
            </a:pPr>
            <a:endParaRPr lang="en-US" smtClean="0"/>
          </a:p>
          <a:p>
            <a:pPr eaLnBrk="1" hangingPunct="1">
              <a:lnSpc>
                <a:spcPct val="90000"/>
              </a:lnSpc>
              <a:buFontTx/>
              <a:buChar char="•"/>
            </a:pPr>
            <a:r>
              <a:rPr lang="en-US" smtClean="0"/>
              <a:t>The data collected is meaningful only if it is of the highest quality </a:t>
            </a:r>
          </a:p>
          <a:p>
            <a:pPr eaLnBrk="1" hangingPunct="1">
              <a:lnSpc>
                <a:spcPct val="90000"/>
              </a:lnSpc>
            </a:pPr>
            <a:endParaRPr lang="en-US" smtClean="0"/>
          </a:p>
          <a:p>
            <a:pPr eaLnBrk="1" hangingPunct="1">
              <a:lnSpc>
                <a:spcPct val="90000"/>
              </a:lnSpc>
              <a:buFontTx/>
              <a:buChar char="•"/>
            </a:pPr>
            <a:r>
              <a:rPr lang="en-US" smtClean="0"/>
              <a:t>Data quality determines the usefulness of the  results </a:t>
            </a:r>
          </a:p>
          <a:p>
            <a:pPr eaLnBrk="1" hangingPunct="1">
              <a:lnSpc>
                <a:spcPct val="90000"/>
              </a:lnSpc>
            </a:pPr>
            <a:endParaRPr lang="en-US" smtClean="0"/>
          </a:p>
          <a:p>
            <a:pPr eaLnBrk="1" hangingPunct="1">
              <a:lnSpc>
                <a:spcPct val="90000"/>
              </a:lnSpc>
              <a:buFontTx/>
              <a:buChar char="•"/>
            </a:pPr>
            <a:r>
              <a:rPr lang="en-US" smtClean="0"/>
              <a:t>Data quality must be monitored and assured at every step of the data collection, analysis and reporting process</a:t>
            </a:r>
          </a:p>
          <a:p>
            <a:pPr eaLnBrk="1" hangingPunct="1">
              <a:lnSpc>
                <a:spcPct val="90000"/>
              </a:lnSpc>
            </a:pPr>
            <a:endParaRPr lang="en-US" smtClean="0"/>
          </a:p>
          <a:p>
            <a:pPr eaLnBrk="1" hangingPunct="1">
              <a:lnSpc>
                <a:spcPct val="90000"/>
              </a:lnSpc>
              <a:buFontTx/>
              <a:buChar char="•"/>
            </a:pPr>
            <a:r>
              <a:rPr lang="en-US" smtClean="0"/>
              <a:t>Good data management inspires confidence in data quality </a:t>
            </a:r>
          </a:p>
          <a:p>
            <a:pPr eaLnBrk="1" hangingPunct="1">
              <a:spcBef>
                <a:spcPct val="0"/>
              </a:spcBef>
            </a:pPr>
            <a:endParaRPr 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Myriad Web Pro" charset="0"/>
              </a:defRPr>
            </a:lvl1pPr>
            <a:lvl2pPr marL="742950" indent="-285750" eaLnBrk="0" hangingPunct="0">
              <a:defRPr>
                <a:solidFill>
                  <a:schemeClr val="tx1"/>
                </a:solidFill>
                <a:latin typeface="Myriad Web Pro" charset="0"/>
              </a:defRPr>
            </a:lvl2pPr>
            <a:lvl3pPr marL="1143000" indent="-228600" eaLnBrk="0" hangingPunct="0">
              <a:defRPr>
                <a:solidFill>
                  <a:schemeClr val="tx1"/>
                </a:solidFill>
                <a:latin typeface="Myriad Web Pro" charset="0"/>
              </a:defRPr>
            </a:lvl3pPr>
            <a:lvl4pPr marL="1600200" indent="-228600" eaLnBrk="0" hangingPunct="0">
              <a:defRPr>
                <a:solidFill>
                  <a:schemeClr val="tx1"/>
                </a:solidFill>
                <a:latin typeface="Myriad Web Pro" charset="0"/>
              </a:defRPr>
            </a:lvl4pPr>
            <a:lvl5pPr marL="2057400" indent="-228600" eaLnBrk="0" hangingPunct="0">
              <a:defRPr>
                <a:solidFill>
                  <a:schemeClr val="tx1"/>
                </a:solidFill>
                <a:latin typeface="Myriad Web Pro" charset="0"/>
              </a:defRPr>
            </a:lvl5pPr>
            <a:lvl6pPr marL="2514600" indent="-228600" eaLnBrk="0" fontAlgn="base" hangingPunct="0">
              <a:spcBef>
                <a:spcPct val="0"/>
              </a:spcBef>
              <a:spcAft>
                <a:spcPct val="0"/>
              </a:spcAft>
              <a:defRPr>
                <a:solidFill>
                  <a:schemeClr val="tx1"/>
                </a:solidFill>
                <a:latin typeface="Myriad Web Pro" charset="0"/>
              </a:defRPr>
            </a:lvl6pPr>
            <a:lvl7pPr marL="2971800" indent="-228600" eaLnBrk="0" fontAlgn="base" hangingPunct="0">
              <a:spcBef>
                <a:spcPct val="0"/>
              </a:spcBef>
              <a:spcAft>
                <a:spcPct val="0"/>
              </a:spcAft>
              <a:defRPr>
                <a:solidFill>
                  <a:schemeClr val="tx1"/>
                </a:solidFill>
                <a:latin typeface="Myriad Web Pro" charset="0"/>
              </a:defRPr>
            </a:lvl7pPr>
            <a:lvl8pPr marL="3429000" indent="-228600" eaLnBrk="0" fontAlgn="base" hangingPunct="0">
              <a:spcBef>
                <a:spcPct val="0"/>
              </a:spcBef>
              <a:spcAft>
                <a:spcPct val="0"/>
              </a:spcAft>
              <a:defRPr>
                <a:solidFill>
                  <a:schemeClr val="tx1"/>
                </a:solidFill>
                <a:latin typeface="Myriad Web Pro" charset="0"/>
              </a:defRPr>
            </a:lvl8pPr>
            <a:lvl9pPr marL="3886200" indent="-228600" eaLnBrk="0" fontAlgn="base" hangingPunct="0">
              <a:spcBef>
                <a:spcPct val="0"/>
              </a:spcBef>
              <a:spcAft>
                <a:spcPct val="0"/>
              </a:spcAft>
              <a:defRPr>
                <a:solidFill>
                  <a:schemeClr val="tx1"/>
                </a:solidFill>
                <a:latin typeface="Myriad Web Pro" charset="0"/>
              </a:defRPr>
            </a:lvl9pPr>
          </a:lstStyle>
          <a:p>
            <a:pPr eaLnBrk="1" fontAlgn="base" hangingPunct="1">
              <a:spcBef>
                <a:spcPct val="0"/>
              </a:spcBef>
              <a:spcAft>
                <a:spcPct val="0"/>
              </a:spcAft>
            </a:pPr>
            <a:fld id="{06A7C9B8-AB4A-49FE-9CF1-C64E2A99F564}" type="slidenum">
              <a:rPr lang="en-US" smtClean="0">
                <a:latin typeface="Arial" charset="0"/>
                <a:cs typeface="Arial" charset="0"/>
              </a:rPr>
              <a:pPr eaLnBrk="1" fontAlgn="base" hangingPunct="1">
                <a:spcBef>
                  <a:spcPct val="0"/>
                </a:spcBef>
                <a:spcAft>
                  <a:spcPct val="0"/>
                </a:spcAft>
              </a:pPr>
              <a:t>11</a:t>
            </a:fld>
            <a:endParaRPr lang="en-US" smtClean="0">
              <a:latin typeface="Arial" charset="0"/>
              <a:cs typeface="Arial" charset="0"/>
            </a:endParaRPr>
          </a:p>
        </p:txBody>
      </p:sp>
    </p:spTree>
    <p:extLst>
      <p:ext uri="{BB962C8B-B14F-4D97-AF65-F5344CB8AC3E}">
        <p14:creationId xmlns:p14="http://schemas.microsoft.com/office/powerpoint/2010/main" val="30106456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effectLst/>
              </a:defRPr>
            </a:lvl1pPr>
          </a:lstStyle>
          <a:p>
            <a:r>
              <a:rPr lang="en-US" smtClean="0"/>
              <a:t>Click to edit Master title style</a:t>
            </a:r>
            <a:endParaRPr lang="en-US" dirty="0"/>
          </a:p>
        </p:txBody>
      </p:sp>
      <p:sp>
        <p:nvSpPr>
          <p:cNvPr id="8" name="Text Placeholder 5"/>
          <p:cNvSpPr>
            <a:spLocks noGrp="1"/>
          </p:cNvSpPr>
          <p:nvPr>
            <p:ph type="body" sz="quarter" idx="11"/>
          </p:nvPr>
        </p:nvSpPr>
        <p:spPr>
          <a:xfrm>
            <a:off x="2286000" y="6281928"/>
            <a:ext cx="5105400" cy="182880"/>
          </a:xfrm>
          <a:prstGeom prst="rect">
            <a:avLst/>
          </a:prstGeom>
        </p:spPr>
        <p:txBody>
          <a:bodyPr/>
          <a:lstStyle>
            <a:lvl1pPr>
              <a:buNone/>
              <a:defRPr sz="1000" baseline="0">
                <a:solidFill>
                  <a:schemeClr val="bg1"/>
                </a:solidFill>
              </a:defRPr>
            </a:lvl1pPr>
          </a:lstStyle>
          <a:p>
            <a:pPr lvl="0"/>
            <a:r>
              <a:rPr lang="en-US" smtClean="0"/>
              <a:t>Click to edit Master text styles</a:t>
            </a:r>
          </a:p>
        </p:txBody>
      </p:sp>
      <p:sp>
        <p:nvSpPr>
          <p:cNvPr id="10" name="Text Placeholder 6"/>
          <p:cNvSpPr>
            <a:spLocks noGrp="1"/>
          </p:cNvSpPr>
          <p:nvPr>
            <p:ph type="body" sz="quarter" idx="12"/>
          </p:nvPr>
        </p:nvSpPr>
        <p:spPr>
          <a:xfrm>
            <a:off x="2286000" y="6473952"/>
            <a:ext cx="5105400" cy="228600"/>
          </a:xfrm>
          <a:prstGeom prst="rect">
            <a:avLst/>
          </a:prstGeom>
        </p:spPr>
        <p:txBody>
          <a:bodyPr/>
          <a:lstStyle>
            <a:lvl1pPr>
              <a:buNone/>
              <a:defRPr sz="1000" baseline="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01167374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FF68F106-0DA3-4D9F-AF7D-DEEB8C147FFA}" type="datetimeFigureOut">
              <a:rPr lang="en-US"/>
              <a:pPr>
                <a:defRPr/>
              </a:pPr>
              <a:t>3/6/2013</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40B81F7-0085-48CC-9CFC-A0F0A46D2937}" type="slidenum">
              <a:rPr lang="en-US"/>
              <a:pPr>
                <a:defRPr/>
              </a:pPr>
              <a:t>‹#›</a:t>
            </a:fld>
            <a:endParaRPr lang="en-US"/>
          </a:p>
        </p:txBody>
      </p:sp>
    </p:spTree>
    <p:extLst>
      <p:ext uri="{BB962C8B-B14F-4D97-AF65-F5344CB8AC3E}">
        <p14:creationId xmlns:p14="http://schemas.microsoft.com/office/powerpoint/2010/main" val="365842409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1"/>
          </p:nvPr>
        </p:nvSpPr>
        <p:spPr>
          <a:xfrm>
            <a:off x="457200" y="5791200"/>
            <a:ext cx="8229600" cy="609600"/>
          </a:xfrm>
          <a:prstGeom prst="rect">
            <a:avLst/>
          </a:prstGeom>
        </p:spPr>
        <p:txBody>
          <a:bodyPr anchor="b"/>
          <a:lstStyle>
            <a:lvl1pPr>
              <a:buNone/>
              <a:defRPr sz="11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276145389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1"/>
          </p:nvPr>
        </p:nvSpPr>
        <p:spPr>
          <a:xfrm>
            <a:off x="457200" y="5791200"/>
            <a:ext cx="8229600" cy="609600"/>
          </a:xfrm>
          <a:prstGeom prst="rect">
            <a:avLst/>
          </a:prstGeom>
        </p:spPr>
        <p:txBody>
          <a:bodyPr anchor="b"/>
          <a:lstStyle>
            <a:lvl1pPr>
              <a:buNone/>
              <a:defRPr sz="11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258668246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227037331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1"/>
          </p:nvPr>
        </p:nvSpPr>
        <p:spPr>
          <a:xfrm>
            <a:off x="1905000" y="5791200"/>
            <a:ext cx="6781800" cy="609600"/>
          </a:xfrm>
          <a:prstGeom prst="rect">
            <a:avLst/>
          </a:prstGeom>
        </p:spPr>
        <p:txBody>
          <a:bodyPr anchor="b"/>
          <a:lstStyle>
            <a:lvl1pPr>
              <a:buNone/>
              <a:defRPr sz="11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349740202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lnSpc>
                <a:spcPts val="3800"/>
              </a:lnSpc>
              <a:defRPr sz="3600" b="1" cap="all" baseline="0">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3969130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p:txBody>
      </p:sp>
      <p:sp>
        <p:nvSpPr>
          <p:cNvPr id="7" name="Text Placeholder 5"/>
          <p:cNvSpPr>
            <a:spLocks noGrp="1"/>
          </p:cNvSpPr>
          <p:nvPr>
            <p:ph type="body" sz="quarter" idx="11"/>
          </p:nvPr>
        </p:nvSpPr>
        <p:spPr>
          <a:xfrm>
            <a:off x="457200" y="5791200"/>
            <a:ext cx="8229600" cy="609600"/>
          </a:xfrm>
          <a:prstGeom prst="rect">
            <a:avLst/>
          </a:prstGeom>
        </p:spPr>
        <p:txBody>
          <a:bodyPr anchor="b"/>
          <a:lstStyle>
            <a:lvl1pPr>
              <a:buNone/>
              <a:defRPr sz="11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38547042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1"/>
            </a:solidFill>
          </a:ln>
          <a:effectLst>
            <a:outerShdw blurRad="44450" dist="27940" dir="5400000" algn="ctr">
              <a:srgbClr val="000000">
                <a:alpha val="32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702851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1"/>
          <p:cNvSpPr>
            <a:spLocks noChangeArrowheads="1"/>
          </p:cNvSpPr>
          <p:nvPr userDrawn="1"/>
        </p:nvSpPr>
        <p:spPr bwMode="auto">
          <a:xfrm>
            <a:off x="1371600" y="4343400"/>
            <a:ext cx="6400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300" b="1"/>
              <a:t>For more information please contact Centers for Disease Control and Prevention</a:t>
            </a:r>
          </a:p>
        </p:txBody>
      </p:sp>
      <p:sp>
        <p:nvSpPr>
          <p:cNvPr id="7" name="Rectangle 2"/>
          <p:cNvSpPr>
            <a:spLocks noChangeArrowheads="1"/>
          </p:cNvSpPr>
          <p:nvPr userDrawn="1"/>
        </p:nvSpPr>
        <p:spPr bwMode="auto">
          <a:xfrm>
            <a:off x="1371600" y="4705350"/>
            <a:ext cx="5943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1600 Clifton Road NE, Atlanta, GA 30333</a:t>
            </a:r>
          </a:p>
          <a:p>
            <a:r>
              <a:rPr lang="en-US" sz="1200"/>
              <a:t>Telephone, 1-800-CDC-INFO (232-4636)/TTY: 1-888-232-6348</a:t>
            </a:r>
          </a:p>
          <a:p>
            <a:r>
              <a:rPr lang="en-US" sz="1200"/>
              <a:t>E-mail: cdcinfo@cdc.gov 	Web: www.cdc.gov</a:t>
            </a:r>
          </a:p>
        </p:txBody>
      </p:sp>
      <p:sp>
        <p:nvSpPr>
          <p:cNvPr id="5"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1" name="Text Placeholder 5"/>
          <p:cNvSpPr>
            <a:spLocks noGrp="1"/>
          </p:cNvSpPr>
          <p:nvPr>
            <p:ph type="body" sz="quarter" idx="11"/>
          </p:nvPr>
        </p:nvSpPr>
        <p:spPr>
          <a:xfrm>
            <a:off x="2286000" y="6281928"/>
            <a:ext cx="5105400" cy="182880"/>
          </a:xfrm>
          <a:prstGeom prst="rect">
            <a:avLst/>
          </a:prstGeom>
        </p:spPr>
        <p:txBody>
          <a:bodyPr/>
          <a:lstStyle>
            <a:lvl1pPr>
              <a:buNone/>
              <a:defRPr sz="1000" baseline="0">
                <a:solidFill>
                  <a:schemeClr val="bg1"/>
                </a:solidFill>
              </a:defRPr>
            </a:lvl1pPr>
          </a:lstStyle>
          <a:p>
            <a:pPr lvl="0"/>
            <a:r>
              <a:rPr lang="en-US" smtClean="0"/>
              <a:t>Click to edit Master text styles</a:t>
            </a:r>
          </a:p>
        </p:txBody>
      </p:sp>
      <p:sp>
        <p:nvSpPr>
          <p:cNvPr id="12" name="Text Placeholder 6"/>
          <p:cNvSpPr>
            <a:spLocks noGrp="1"/>
          </p:cNvSpPr>
          <p:nvPr>
            <p:ph type="body" sz="quarter" idx="12"/>
          </p:nvPr>
        </p:nvSpPr>
        <p:spPr>
          <a:xfrm>
            <a:off x="2286000" y="6473952"/>
            <a:ext cx="5105400" cy="228600"/>
          </a:xfrm>
          <a:prstGeom prst="rect">
            <a:avLst/>
          </a:prstGeom>
        </p:spPr>
        <p:txBody>
          <a:bodyPr/>
          <a:lstStyle>
            <a:lvl1pPr>
              <a:buNone/>
              <a:defRPr sz="1000" baseline="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10765154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89" r:id="rId1"/>
    <p:sldLayoutId id="2147484185" r:id="rId2"/>
    <p:sldLayoutId id="2147484190" r:id="rId3"/>
    <p:sldLayoutId id="2147484191" r:id="rId4"/>
    <p:sldLayoutId id="2147484192" r:id="rId5"/>
    <p:sldLayoutId id="2147484186" r:id="rId6"/>
    <p:sldLayoutId id="2147484187" r:id="rId7"/>
    <p:sldLayoutId id="2147484188" r:id="rId8"/>
    <p:sldLayoutId id="2147484193" r:id="rId9"/>
    <p:sldLayoutId id="2147484194" r:id="rId10"/>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charset="0"/>
        </a:defRPr>
      </a:lvl2pPr>
      <a:lvl3pPr algn="ctr" rtl="0" eaLnBrk="0" fontAlgn="base" hangingPunct="0">
        <a:spcBef>
          <a:spcPct val="0"/>
        </a:spcBef>
        <a:spcAft>
          <a:spcPct val="0"/>
        </a:spcAft>
        <a:defRPr sz="4400">
          <a:solidFill>
            <a:schemeClr val="tx1"/>
          </a:solidFill>
          <a:latin typeface="Myriad Web Pro" charset="0"/>
        </a:defRPr>
      </a:lvl3pPr>
      <a:lvl4pPr algn="ctr" rtl="0" eaLnBrk="0" fontAlgn="base" hangingPunct="0">
        <a:spcBef>
          <a:spcPct val="0"/>
        </a:spcBef>
        <a:spcAft>
          <a:spcPct val="0"/>
        </a:spcAft>
        <a:defRPr sz="4400">
          <a:solidFill>
            <a:schemeClr val="tx1"/>
          </a:solidFill>
          <a:latin typeface="Myriad Web Pro" charset="0"/>
        </a:defRPr>
      </a:lvl4pPr>
      <a:lvl5pPr algn="ctr" rtl="0" eaLnBrk="0" fontAlgn="base" hangingPunct="0">
        <a:spcBef>
          <a:spcPct val="0"/>
        </a:spcBef>
        <a:spcAft>
          <a:spcPct val="0"/>
        </a:spcAft>
        <a:defRPr sz="4400">
          <a:solidFill>
            <a:schemeClr val="tx1"/>
          </a:solidFill>
          <a:latin typeface="Myriad Web Pro" charset="0"/>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hyperlink" Target="http://www.cdc.gov/epiinfo/7/index.htm"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n.cdc.gov/epiinfo/7/index.ht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n.cdc.gov/epiinfo/7/index.htm" TargetMode="External"/><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mailto:epiinfo@cdc.gov" TargetMode="External"/><Relationship Id="rId2" Type="http://schemas.openxmlformats.org/officeDocument/2006/relationships/hyperlink" Target="http://www.cdc.gov/epiinfo" TargetMode="External"/><Relationship Id="rId1" Type="http://schemas.openxmlformats.org/officeDocument/2006/relationships/slideLayout" Target="../slideLayouts/slideLayout2.xml"/><Relationship Id="rId5" Type="http://schemas.openxmlformats.org/officeDocument/2006/relationships/hyperlink" Target="mailto:hcollins@cdc.gov" TargetMode="External"/><Relationship Id="rId4" Type="http://schemas.openxmlformats.org/officeDocument/2006/relationships/hyperlink" Target="http://www.phconnect.org/group/epiinfo"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phconnect.org/group/epiinfo/forum/topics/epi-info-7-quick-start-guide" TargetMode="External"/><Relationship Id="rId2" Type="http://schemas.openxmlformats.org/officeDocument/2006/relationships/hyperlink" Target="http://www.phconnect.org/group/epiinfo/forum/topics/epi-info-7-user-manual"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www.youtube.com/watch?v=-uTHl9E6NK8&amp;feature=player_embedded" TargetMode="Externa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piInf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69305" y="1500187"/>
            <a:ext cx="4152900" cy="3114675"/>
          </a:xfrm>
          <a:prstGeom prst="rect">
            <a:avLst/>
          </a:prstGeom>
        </p:spPr>
      </p:pic>
      <p:sp>
        <p:nvSpPr>
          <p:cNvPr id="3075" name="Text Placeholder 6"/>
          <p:cNvSpPr>
            <a:spLocks noGrp="1"/>
          </p:cNvSpPr>
          <p:nvPr>
            <p:ph type="body" sz="quarter" idx="10"/>
          </p:nvPr>
        </p:nvSpPr>
        <p:spPr bwMode="auto">
          <a:xfrm>
            <a:off x="1219200" y="4648200"/>
            <a:ext cx="6400800" cy="1600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100000"/>
              </a:lnSpc>
              <a:defRPr/>
            </a:pPr>
            <a:r>
              <a:rPr lang="en-US" sz="2000" b="1" dirty="0" smtClean="0">
                <a:solidFill>
                  <a:srgbClr val="4B4B4B"/>
                </a:solidFill>
              </a:rPr>
              <a:t>Gerald Jones</a:t>
            </a:r>
          </a:p>
          <a:p>
            <a:pPr>
              <a:defRPr/>
            </a:pPr>
            <a:r>
              <a:rPr lang="en-US" dirty="0" smtClean="0"/>
              <a:t>Health Information Systems Analyst</a:t>
            </a:r>
            <a:endParaRPr lang="en-US" dirty="0" smtClean="0"/>
          </a:p>
          <a:p>
            <a:pPr>
              <a:defRPr/>
            </a:pPr>
            <a:r>
              <a:rPr lang="fr-FR" dirty="0" smtClean="0"/>
              <a:t>Module 1: Introduction </a:t>
            </a:r>
          </a:p>
          <a:p>
            <a:pPr>
              <a:defRPr/>
            </a:pPr>
            <a:r>
              <a:rPr lang="fr-FR" dirty="0" smtClean="0"/>
              <a:t>11-15 Mars 2012</a:t>
            </a:r>
            <a:endParaRPr lang="en-US" dirty="0" smtClean="0"/>
          </a:p>
        </p:txBody>
      </p:sp>
      <p:sp>
        <p:nvSpPr>
          <p:cNvPr id="3" name="Title 4"/>
          <p:cNvSpPr>
            <a:spLocks noGrp="1"/>
          </p:cNvSpPr>
          <p:nvPr>
            <p:ph type="title"/>
          </p:nvPr>
        </p:nvSpPr>
        <p:spPr bwMode="auto">
          <a:xfrm>
            <a:off x="428625" y="609600"/>
            <a:ext cx="82296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dirty="0" smtClean="0"/>
              <a:t>Introduction </a:t>
            </a:r>
            <a:r>
              <a:rPr lang="fr-FR" dirty="0"/>
              <a:t>à Epi </a:t>
            </a:r>
            <a:r>
              <a:rPr lang="fr-FR" dirty="0" smtClean="0"/>
              <a:t>Informations ™ 7</a:t>
            </a:r>
            <a:br>
              <a:rPr lang="fr-FR" dirty="0" smtClean="0"/>
            </a:br>
            <a:r>
              <a:rPr lang="fr-FR" sz="1800" dirty="0"/>
              <a:t>Formation de base de coulée Les logiciels </a:t>
            </a:r>
            <a:r>
              <a:rPr lang="fr-FR" sz="1800" dirty="0" smtClean="0"/>
              <a:t>Epidémiologique </a:t>
            </a:r>
            <a:r>
              <a:rPr lang="fr-FR" sz="1800" dirty="0"/>
              <a:t>Statistiques et</a:t>
            </a:r>
            <a:r>
              <a:rPr lang="fr-FR" dirty="0"/>
              <a:t/>
            </a:r>
            <a:br>
              <a:rPr lang="fr-FR" dirty="0"/>
            </a:br>
            <a:endParaRPr lang="en-US" dirty="0" smtClean="0"/>
          </a:p>
        </p:txBody>
      </p:sp>
      <p:sp>
        <p:nvSpPr>
          <p:cNvPr id="3076" name="Text Placeholder 7"/>
          <p:cNvSpPr>
            <a:spLocks noGrp="1"/>
          </p:cNvSpPr>
          <p:nvPr>
            <p:ph type="body" sz="quarter" idx="11"/>
          </p:nvPr>
        </p:nvSpPr>
        <p:spPr bwMode="auto">
          <a:xfrm>
            <a:off x="2286000" y="6281738"/>
            <a:ext cx="5105400" cy="182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t>Bureau de la surveillance, l'épidémiologie et des services de laboratoire</a:t>
            </a:r>
          </a:p>
          <a:p>
            <a:endParaRPr lang="en-US" smtClean="0"/>
          </a:p>
          <a:p>
            <a:endParaRPr lang="en-US" smtClean="0"/>
          </a:p>
        </p:txBody>
      </p:sp>
      <p:sp>
        <p:nvSpPr>
          <p:cNvPr id="3077" name="Text Placeholder 8"/>
          <p:cNvSpPr>
            <a:spLocks noGrp="1"/>
          </p:cNvSpPr>
          <p:nvPr>
            <p:ph type="body" sz="quarter" idx="12"/>
          </p:nvPr>
        </p:nvSpPr>
        <p:spPr bwMode="auto">
          <a:xfrm>
            <a:off x="2286000" y="6473825"/>
            <a:ext cx="51054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t>Bureau d'épidémiologie et d'analyse</a:t>
            </a:r>
          </a:p>
        </p:txBody>
      </p:sp>
      <p:pic>
        <p:nvPicPr>
          <p:cNvPr id="5" name="Picture 4"/>
          <p:cNvPicPr>
            <a:picLocks noChangeAspect="1"/>
          </p:cNvPicPr>
          <p:nvPr/>
        </p:nvPicPr>
        <p:blipFill>
          <a:blip r:embed="rId5"/>
          <a:stretch>
            <a:fillRect/>
          </a:stretch>
        </p:blipFill>
        <p:spPr>
          <a:xfrm>
            <a:off x="2257697" y="1469707"/>
            <a:ext cx="4377307" cy="32494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2" presetClass="mediacall" presetSubtype="0" fill="hold" nodeType="afterEffect">
                                  <p:stCondLst>
                                    <p:cond delay="0"/>
                                  </p:stCondLst>
                                  <p:childTnLst>
                                    <p:cmd type="call" cmd="togglePause">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smtClean="0"/>
              <a:t>Quelle est Epi Info ™?</a:t>
            </a:r>
          </a:p>
        </p:txBody>
      </p:sp>
      <p:sp>
        <p:nvSpPr>
          <p:cNvPr id="12291" name="Content Placeholder 2"/>
          <p:cNvSpPr>
            <a:spLocks noGrp="1"/>
          </p:cNvSpPr>
          <p:nvPr>
            <p:ph idx="1"/>
          </p:nvPr>
        </p:nvSpPr>
        <p:spPr bwMode="auto">
          <a:xfrm>
            <a:off x="457200" y="1600200"/>
            <a:ext cx="82296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t>Une suite de gestion de données libre, d'analyse et des outils de visualisation conçus spécifiquement pour la communauté de la santé publique.</a:t>
            </a:r>
          </a:p>
          <a:p>
            <a:endParaRPr lang="en-US" smtClean="0"/>
          </a:p>
          <a:p>
            <a:r>
              <a:rPr lang="en-US" smtClean="0"/>
              <a:t>Les caractéristiques comprennent:</a:t>
            </a:r>
          </a:p>
          <a:p>
            <a:pPr lvl="1">
              <a:buSzTx/>
            </a:pPr>
            <a:r>
              <a:rPr lang="en-US" smtClean="0"/>
              <a:t>Rapide sous forme électronique des données d'entrée et de création</a:t>
            </a:r>
          </a:p>
          <a:p>
            <a:pPr lvl="1">
              <a:buSzTx/>
            </a:pPr>
            <a:r>
              <a:rPr lang="en-US" smtClean="0"/>
              <a:t>L'analyse statistique</a:t>
            </a:r>
          </a:p>
          <a:p>
            <a:pPr lvl="1">
              <a:buSzTx/>
            </a:pPr>
            <a:r>
              <a:rPr lang="en-US" smtClean="0"/>
              <a:t>Cartographie et visualisation</a:t>
            </a:r>
          </a:p>
          <a:p>
            <a:endParaRPr lang="en-US" smtClean="0"/>
          </a:p>
          <a:p>
            <a:r>
              <a:rPr lang="en-US" smtClean="0"/>
              <a:t>Utilisé de manière intensive tout au long de la CDC, national et international. </a:t>
            </a:r>
          </a:p>
          <a:p>
            <a:endParaRPr lang="en-US" smtClean="0"/>
          </a:p>
          <a:p>
            <a:endParaRPr lang="en-US" smtClean="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304800" y="304800"/>
          <a:ext cx="8572560" cy="5643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p:cNvSpPr/>
          <p:nvPr/>
        </p:nvSpPr>
        <p:spPr>
          <a:xfrm>
            <a:off x="3357563" y="2643188"/>
            <a:ext cx="2214562"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316" name="TextBox 5"/>
          <p:cNvSpPr txBox="1">
            <a:spLocks noChangeArrowheads="1"/>
          </p:cNvSpPr>
          <p:nvPr/>
        </p:nvSpPr>
        <p:spPr bwMode="auto">
          <a:xfrm>
            <a:off x="3214688" y="3500438"/>
            <a:ext cx="2500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Myriad Web Pro" charset="0"/>
              </a:defRPr>
            </a:lvl1pPr>
            <a:lvl2pPr marL="742950" indent="-285750" eaLnBrk="0" hangingPunct="0">
              <a:defRPr>
                <a:solidFill>
                  <a:schemeClr val="tx1"/>
                </a:solidFill>
                <a:latin typeface="Myriad Web Pro" charset="0"/>
              </a:defRPr>
            </a:lvl2pPr>
            <a:lvl3pPr marL="1143000" indent="-228600" eaLnBrk="0" hangingPunct="0">
              <a:defRPr>
                <a:solidFill>
                  <a:schemeClr val="tx1"/>
                </a:solidFill>
                <a:latin typeface="Myriad Web Pro" charset="0"/>
              </a:defRPr>
            </a:lvl3pPr>
            <a:lvl4pPr marL="1600200" indent="-228600" eaLnBrk="0" hangingPunct="0">
              <a:defRPr>
                <a:solidFill>
                  <a:schemeClr val="tx1"/>
                </a:solidFill>
                <a:latin typeface="Myriad Web Pro" charset="0"/>
              </a:defRPr>
            </a:lvl4pPr>
            <a:lvl5pPr marL="2057400" indent="-228600" eaLnBrk="0" hangingPunct="0">
              <a:defRPr>
                <a:solidFill>
                  <a:schemeClr val="tx1"/>
                </a:solidFill>
                <a:latin typeface="Myriad Web Pro" charset="0"/>
              </a:defRPr>
            </a:lvl5pPr>
            <a:lvl6pPr marL="2514600" indent="-228600" eaLnBrk="0" fontAlgn="base" hangingPunct="0">
              <a:spcBef>
                <a:spcPct val="0"/>
              </a:spcBef>
              <a:spcAft>
                <a:spcPct val="0"/>
              </a:spcAft>
              <a:defRPr>
                <a:solidFill>
                  <a:schemeClr val="tx1"/>
                </a:solidFill>
                <a:latin typeface="Myriad Web Pro" charset="0"/>
              </a:defRPr>
            </a:lvl6pPr>
            <a:lvl7pPr marL="2971800" indent="-228600" eaLnBrk="0" fontAlgn="base" hangingPunct="0">
              <a:spcBef>
                <a:spcPct val="0"/>
              </a:spcBef>
              <a:spcAft>
                <a:spcPct val="0"/>
              </a:spcAft>
              <a:defRPr>
                <a:solidFill>
                  <a:schemeClr val="tx1"/>
                </a:solidFill>
                <a:latin typeface="Myriad Web Pro" charset="0"/>
              </a:defRPr>
            </a:lvl7pPr>
            <a:lvl8pPr marL="3429000" indent="-228600" eaLnBrk="0" fontAlgn="base" hangingPunct="0">
              <a:spcBef>
                <a:spcPct val="0"/>
              </a:spcBef>
              <a:spcAft>
                <a:spcPct val="0"/>
              </a:spcAft>
              <a:defRPr>
                <a:solidFill>
                  <a:schemeClr val="tx1"/>
                </a:solidFill>
                <a:latin typeface="Myriad Web Pro" charset="0"/>
              </a:defRPr>
            </a:lvl8pPr>
            <a:lvl9pPr marL="3886200" indent="-228600" eaLnBrk="0" fontAlgn="base" hangingPunct="0">
              <a:spcBef>
                <a:spcPct val="0"/>
              </a:spcBef>
              <a:spcAft>
                <a:spcPct val="0"/>
              </a:spcAft>
              <a:defRPr>
                <a:solidFill>
                  <a:schemeClr val="tx1"/>
                </a:solidFill>
                <a:latin typeface="Myriad Web Pro" charset="0"/>
              </a:defRPr>
            </a:lvl9pPr>
          </a:lstStyle>
          <a:p>
            <a:pPr algn="ctr" eaLnBrk="1" hangingPunct="1"/>
            <a:r>
              <a:rPr lang="en-US" sz="2800" b="1">
                <a:solidFill>
                  <a:schemeClr val="bg1"/>
                </a:solidFill>
                <a:latin typeface="Calibri" pitchFamily="34" charset="0"/>
                <a:cs typeface="Arial" charset="0"/>
              </a:rPr>
              <a:t>Qualité des données</a:t>
            </a:r>
          </a:p>
        </p:txBody>
      </p:sp>
      <p:sp>
        <p:nvSpPr>
          <p:cNvPr id="13317" name="TextBox 4"/>
          <p:cNvSpPr txBox="1">
            <a:spLocks noChangeArrowheads="1"/>
          </p:cNvSpPr>
          <p:nvPr/>
        </p:nvSpPr>
        <p:spPr bwMode="auto">
          <a:xfrm>
            <a:off x="381000" y="304800"/>
            <a:ext cx="2438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Myriad Web Pro" charset="0"/>
              </a:defRPr>
            </a:lvl1pPr>
            <a:lvl2pPr marL="742950" indent="-285750" eaLnBrk="0" hangingPunct="0">
              <a:defRPr>
                <a:solidFill>
                  <a:schemeClr val="tx1"/>
                </a:solidFill>
                <a:latin typeface="Myriad Web Pro" charset="0"/>
              </a:defRPr>
            </a:lvl2pPr>
            <a:lvl3pPr marL="1143000" indent="-228600" eaLnBrk="0" hangingPunct="0">
              <a:defRPr>
                <a:solidFill>
                  <a:schemeClr val="tx1"/>
                </a:solidFill>
                <a:latin typeface="Myriad Web Pro" charset="0"/>
              </a:defRPr>
            </a:lvl3pPr>
            <a:lvl4pPr marL="1600200" indent="-228600" eaLnBrk="0" hangingPunct="0">
              <a:defRPr>
                <a:solidFill>
                  <a:schemeClr val="tx1"/>
                </a:solidFill>
                <a:latin typeface="Myriad Web Pro" charset="0"/>
              </a:defRPr>
            </a:lvl4pPr>
            <a:lvl5pPr marL="2057400" indent="-228600" eaLnBrk="0" hangingPunct="0">
              <a:defRPr>
                <a:solidFill>
                  <a:schemeClr val="tx1"/>
                </a:solidFill>
                <a:latin typeface="Myriad Web Pro" charset="0"/>
              </a:defRPr>
            </a:lvl5pPr>
            <a:lvl6pPr marL="2514600" indent="-228600" eaLnBrk="0" fontAlgn="base" hangingPunct="0">
              <a:spcBef>
                <a:spcPct val="0"/>
              </a:spcBef>
              <a:spcAft>
                <a:spcPct val="0"/>
              </a:spcAft>
              <a:defRPr>
                <a:solidFill>
                  <a:schemeClr val="tx1"/>
                </a:solidFill>
                <a:latin typeface="Myriad Web Pro" charset="0"/>
              </a:defRPr>
            </a:lvl6pPr>
            <a:lvl7pPr marL="2971800" indent="-228600" eaLnBrk="0" fontAlgn="base" hangingPunct="0">
              <a:spcBef>
                <a:spcPct val="0"/>
              </a:spcBef>
              <a:spcAft>
                <a:spcPct val="0"/>
              </a:spcAft>
              <a:defRPr>
                <a:solidFill>
                  <a:schemeClr val="tx1"/>
                </a:solidFill>
                <a:latin typeface="Myriad Web Pro" charset="0"/>
              </a:defRPr>
            </a:lvl7pPr>
            <a:lvl8pPr marL="3429000" indent="-228600" eaLnBrk="0" fontAlgn="base" hangingPunct="0">
              <a:spcBef>
                <a:spcPct val="0"/>
              </a:spcBef>
              <a:spcAft>
                <a:spcPct val="0"/>
              </a:spcAft>
              <a:defRPr>
                <a:solidFill>
                  <a:schemeClr val="tx1"/>
                </a:solidFill>
                <a:latin typeface="Myriad Web Pro" charset="0"/>
              </a:defRPr>
            </a:lvl8pPr>
            <a:lvl9pPr marL="3886200" indent="-228600" eaLnBrk="0" fontAlgn="base" hangingPunct="0">
              <a:spcBef>
                <a:spcPct val="0"/>
              </a:spcBef>
              <a:spcAft>
                <a:spcPct val="0"/>
              </a:spcAft>
              <a:defRPr>
                <a:solidFill>
                  <a:schemeClr val="tx1"/>
                </a:solidFill>
                <a:latin typeface="Myriad Web Pro" charset="0"/>
              </a:defRPr>
            </a:lvl9pPr>
          </a:lstStyle>
          <a:p>
            <a:pPr eaLnBrk="1" hangingPunct="1"/>
            <a:r>
              <a:rPr lang="en-US" b="1">
                <a:latin typeface="Arial" charset="0"/>
                <a:cs typeface="Arial" charset="0"/>
              </a:rPr>
              <a:t>Qualité des données </a:t>
            </a:r>
            <a:r>
              <a:rPr lang="en-US">
                <a:latin typeface="Arial" charset="0"/>
                <a:cs typeface="Arial" charset="0"/>
              </a:rPr>
              <a:t>- L'état de l'exhaustivité, la validité, la cohérence, la rapidité et la précision qui rend les données appropriées pour une utilisation spécifique.</a:t>
            </a:r>
          </a:p>
        </p:txBody>
      </p:sp>
      <p:sp>
        <p:nvSpPr>
          <p:cNvPr id="13318" name="TextBox 6"/>
          <p:cNvSpPr txBox="1">
            <a:spLocks noChangeArrowheads="1"/>
          </p:cNvSpPr>
          <p:nvPr/>
        </p:nvSpPr>
        <p:spPr bwMode="auto">
          <a:xfrm>
            <a:off x="6400800" y="381000"/>
            <a:ext cx="2438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Myriad Web Pro" charset="0"/>
              </a:defRPr>
            </a:lvl1pPr>
            <a:lvl2pPr marL="742950" indent="-285750" eaLnBrk="0" hangingPunct="0">
              <a:defRPr>
                <a:solidFill>
                  <a:schemeClr val="tx1"/>
                </a:solidFill>
                <a:latin typeface="Myriad Web Pro" charset="0"/>
              </a:defRPr>
            </a:lvl2pPr>
            <a:lvl3pPr marL="1143000" indent="-228600" eaLnBrk="0" hangingPunct="0">
              <a:defRPr>
                <a:solidFill>
                  <a:schemeClr val="tx1"/>
                </a:solidFill>
                <a:latin typeface="Myriad Web Pro" charset="0"/>
              </a:defRPr>
            </a:lvl3pPr>
            <a:lvl4pPr marL="1600200" indent="-228600" eaLnBrk="0" hangingPunct="0">
              <a:defRPr>
                <a:solidFill>
                  <a:schemeClr val="tx1"/>
                </a:solidFill>
                <a:latin typeface="Myriad Web Pro" charset="0"/>
              </a:defRPr>
            </a:lvl4pPr>
            <a:lvl5pPr marL="2057400" indent="-228600" eaLnBrk="0" hangingPunct="0">
              <a:defRPr>
                <a:solidFill>
                  <a:schemeClr val="tx1"/>
                </a:solidFill>
                <a:latin typeface="Myriad Web Pro" charset="0"/>
              </a:defRPr>
            </a:lvl5pPr>
            <a:lvl6pPr marL="2514600" indent="-228600" eaLnBrk="0" fontAlgn="base" hangingPunct="0">
              <a:spcBef>
                <a:spcPct val="0"/>
              </a:spcBef>
              <a:spcAft>
                <a:spcPct val="0"/>
              </a:spcAft>
              <a:defRPr>
                <a:solidFill>
                  <a:schemeClr val="tx1"/>
                </a:solidFill>
                <a:latin typeface="Myriad Web Pro" charset="0"/>
              </a:defRPr>
            </a:lvl6pPr>
            <a:lvl7pPr marL="2971800" indent="-228600" eaLnBrk="0" fontAlgn="base" hangingPunct="0">
              <a:spcBef>
                <a:spcPct val="0"/>
              </a:spcBef>
              <a:spcAft>
                <a:spcPct val="0"/>
              </a:spcAft>
              <a:defRPr>
                <a:solidFill>
                  <a:schemeClr val="tx1"/>
                </a:solidFill>
                <a:latin typeface="Myriad Web Pro" charset="0"/>
              </a:defRPr>
            </a:lvl7pPr>
            <a:lvl8pPr marL="3429000" indent="-228600" eaLnBrk="0" fontAlgn="base" hangingPunct="0">
              <a:spcBef>
                <a:spcPct val="0"/>
              </a:spcBef>
              <a:spcAft>
                <a:spcPct val="0"/>
              </a:spcAft>
              <a:defRPr>
                <a:solidFill>
                  <a:schemeClr val="tx1"/>
                </a:solidFill>
                <a:latin typeface="Myriad Web Pro" charset="0"/>
              </a:defRPr>
            </a:lvl8pPr>
            <a:lvl9pPr marL="3886200" indent="-228600" eaLnBrk="0" fontAlgn="base" hangingPunct="0">
              <a:spcBef>
                <a:spcPct val="0"/>
              </a:spcBef>
              <a:spcAft>
                <a:spcPct val="0"/>
              </a:spcAft>
              <a:defRPr>
                <a:solidFill>
                  <a:schemeClr val="tx1"/>
                </a:solidFill>
                <a:latin typeface="Myriad Web Pro" charset="0"/>
              </a:defRPr>
            </a:lvl9pPr>
          </a:lstStyle>
          <a:p>
            <a:pPr eaLnBrk="1" hangingPunct="1"/>
            <a:r>
              <a:rPr lang="en-US" b="1">
                <a:latin typeface="Arial" charset="0"/>
                <a:cs typeface="Arial" charset="0"/>
              </a:rPr>
              <a:t>Assurance de la qualité des données </a:t>
            </a:r>
            <a:r>
              <a:rPr lang="en-US">
                <a:latin typeface="Arial" charset="0"/>
                <a:cs typeface="Arial" charset="0"/>
              </a:rPr>
              <a:t>- Le processus de vérification de la fiabilité et de l'efficacité des données.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491E76ED-96A2-47F6-8F48-251AE445037A}"/>
                                            </p:graphicEl>
                                          </p:spTgt>
                                        </p:tgtEl>
                                        <p:attrNameLst>
                                          <p:attrName/>
                                        </p:attrNameLst>
                                      </p:cBhvr>
                                      <p:to>
                                        <p:strVal val="visible"/>
                                      </p:to>
                                    </p:set>
                                    <p:animEffect transition="in" filter="fade">
                                      <p:cBhvr>
                                        <p:cTn id="7" dur="2000"/>
                                        <p:tgtEl>
                                          <p:spTgt spid="3">
                                            <p:graphicEl>
                                              <a:dgm id="{491E76ED-96A2-47F6-8F48-251AE445037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FE895758-2466-4C87-9308-A7BA33FECAAC}"/>
                                            </p:graphicEl>
                                          </p:spTgt>
                                        </p:tgtEl>
                                        <p:attrNameLst>
                                          <p:attrName/>
                                        </p:attrNameLst>
                                      </p:cBhvr>
                                      <p:to>
                                        <p:strVal val="visible"/>
                                      </p:to>
                                    </p:set>
                                    <p:animEffect transition="in" filter="fade">
                                      <p:cBhvr>
                                        <p:cTn id="12" dur="2000"/>
                                        <p:tgtEl>
                                          <p:spTgt spid="3">
                                            <p:graphicEl>
                                              <a:dgm id="{FE895758-2466-4C87-9308-A7BA33FECAA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76322898-3CCA-4AFC-8DD6-0C300BAEB3F6}"/>
                                            </p:graphicEl>
                                          </p:spTgt>
                                        </p:tgtEl>
                                        <p:attrNameLst>
                                          <p:attrName/>
                                        </p:attrNameLst>
                                      </p:cBhvr>
                                      <p:to>
                                        <p:strVal val="visible"/>
                                      </p:to>
                                    </p:set>
                                    <p:animEffect transition="in" filter="fade">
                                      <p:cBhvr>
                                        <p:cTn id="17" dur="2000"/>
                                        <p:tgtEl>
                                          <p:spTgt spid="3">
                                            <p:graphicEl>
                                              <a:dgm id="{76322898-3CCA-4AFC-8DD6-0C300BAEB3F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rev="1"/>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smtClean="0"/>
              <a:t>Configuration requise</a:t>
            </a:r>
          </a:p>
        </p:txBody>
      </p:sp>
      <p:sp>
        <p:nvSpPr>
          <p:cNvPr id="14339" name="Content Placeholder 2"/>
          <p:cNvSpPr>
            <a:spLocks noGrp="1"/>
          </p:cNvSpPr>
          <p:nvPr>
            <p:ph idx="1"/>
          </p:nvPr>
        </p:nvSpPr>
        <p:spPr bwMode="auto">
          <a:xfrm>
            <a:off x="457200" y="1600200"/>
            <a:ext cx="82296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t>En général, n'importe quel ordinateur Windows qui a récemment exécuter Windows Update.</a:t>
            </a:r>
          </a:p>
          <a:p>
            <a:endParaRPr lang="en-US" smtClean="0"/>
          </a:p>
          <a:p>
            <a:r>
              <a:rPr lang="en-US" smtClean="0"/>
              <a:t>Plus précisément:</a:t>
            </a:r>
          </a:p>
          <a:p>
            <a:pPr lvl="1">
              <a:buSzTx/>
            </a:pPr>
            <a:r>
              <a:rPr lang="en-US" smtClean="0"/>
              <a:t>Windows XP, Windows Vista, Windows 7</a:t>
            </a:r>
          </a:p>
          <a:p>
            <a:pPr lvl="1">
              <a:buSzTx/>
            </a:pPr>
            <a:r>
              <a:rPr lang="en-US" smtClean="0"/>
              <a:t>. NET Framework 3.5</a:t>
            </a:r>
          </a:p>
          <a:p>
            <a:pPr lvl="1">
              <a:buSzTx/>
            </a:pPr>
            <a:r>
              <a:rPr lang="en-US" smtClean="0"/>
              <a:t>256 Mo de RAM </a:t>
            </a:r>
          </a:p>
        </p:txBody>
      </p:sp>
      <p:sp>
        <p:nvSpPr>
          <p:cNvPr id="14340" name="Text Placeholder 3"/>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en-US" smtClean="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smtClean="0"/>
              <a:t>Epi Info ™ 7 - Principes fondamentaux</a:t>
            </a:r>
          </a:p>
        </p:txBody>
      </p:sp>
      <p:sp>
        <p:nvSpPr>
          <p:cNvPr id="15363" name="Content Placeholder 2"/>
          <p:cNvSpPr>
            <a:spLocks noGrp="1"/>
          </p:cNvSpPr>
          <p:nvPr>
            <p:ph idx="1"/>
          </p:nvPr>
        </p:nvSpPr>
        <p:spPr bwMode="auto">
          <a:xfrm>
            <a:off x="457200" y="1600200"/>
            <a:ext cx="82296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mtClean="0"/>
              <a:t>Gratuit</a:t>
            </a:r>
          </a:p>
          <a:p>
            <a:pPr eaLnBrk="1" hangingPunct="1"/>
            <a:endParaRPr lang="en-US" smtClean="0"/>
          </a:p>
          <a:p>
            <a:pPr eaLnBrk="1" hangingPunct="1"/>
            <a:r>
              <a:rPr lang="en-US" smtClean="0"/>
              <a:t>Facile à utiliser</a:t>
            </a:r>
          </a:p>
          <a:p>
            <a:pPr eaLnBrk="1" hangingPunct="1"/>
            <a:endParaRPr lang="en-US" smtClean="0"/>
          </a:p>
          <a:p>
            <a:pPr eaLnBrk="1" hangingPunct="1"/>
            <a:r>
              <a:rPr lang="en-US" smtClean="0"/>
              <a:t>Flexible</a:t>
            </a:r>
          </a:p>
          <a:p>
            <a:pPr lvl="1" eaLnBrk="1" hangingPunct="1">
              <a:buSzTx/>
            </a:pPr>
            <a:r>
              <a:rPr lang="en-US" b="1" smtClean="0"/>
              <a:t>Léger et agile </a:t>
            </a:r>
            <a:r>
              <a:rPr lang="en-US" smtClean="0"/>
              <a:t>- Lors de la réponse aux situations d'urgence</a:t>
            </a:r>
          </a:p>
          <a:p>
            <a:pPr lvl="1" eaLnBrk="1" hangingPunct="1">
              <a:buSzTx/>
            </a:pPr>
            <a:r>
              <a:rPr lang="en-US" b="1" smtClean="0"/>
              <a:t>Robuste</a:t>
            </a:r>
            <a:r>
              <a:rPr lang="en-US" smtClean="0"/>
              <a:t> - Lors de l'exécution à grande échelle, multi-utilisateurs de collecte de données</a:t>
            </a:r>
          </a:p>
          <a:p>
            <a:pPr eaLnBrk="1" hangingPunct="1"/>
            <a:endParaRPr lang="en-US" smtClean="0"/>
          </a:p>
          <a:p>
            <a:pPr eaLnBrk="1" hangingPunct="1"/>
            <a:r>
              <a:rPr lang="en-US" smtClean="0"/>
              <a:t>Normes fondées</a:t>
            </a:r>
          </a:p>
          <a:p>
            <a:pPr eaLnBrk="1" hangingPunct="1"/>
            <a:endParaRPr lang="en-US" smtClean="0"/>
          </a:p>
          <a:p>
            <a:pPr eaLnBrk="1" hangingPunct="1"/>
            <a:r>
              <a:rPr lang="en-US" smtClean="0"/>
              <a:t>Non "gars" nécessaires dans la plupart des cas,</a:t>
            </a:r>
          </a:p>
          <a:p>
            <a:endParaRPr lang="en-US" smtClean="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mtClean="0"/>
              <a:t>Form Designer</a:t>
            </a:r>
          </a:p>
        </p:txBody>
      </p:sp>
      <p:pic>
        <p:nvPicPr>
          <p:cNvPr id="9" name="Picture Placeholder 8"/>
          <p:cNvPicPr>
            <a:picLocks noGrp="1" noChangeAspect="1"/>
          </p:cNvPicPr>
          <p:nvPr>
            <p:ph type="pic" idx="1"/>
          </p:nvPr>
        </p:nvPicPr>
        <p:blipFill>
          <a:blip r:embed="rId2" cstate="email">
            <a:extLst>
              <a:ext uri="{28A0092B-C50C-407E-A947-70E740481C1C}">
                <a14:useLocalDpi xmlns:a14="http://schemas.microsoft.com/office/drawing/2010/main"/>
              </a:ext>
            </a:extLst>
          </a:blip>
          <a:srcRect l="1357" r="1357"/>
          <a:stretch>
            <a:fillRect/>
          </a:stretch>
        </p:blipFill>
        <p:spPr>
          <a:ln>
            <a:noFill/>
          </a:ln>
          <a:effectLst>
            <a:softEdge rad="112500"/>
          </a:effectLst>
        </p:spPr>
      </p:pic>
      <p:sp>
        <p:nvSpPr>
          <p:cNvPr id="16388" name="Text Placeholder 5"/>
          <p:cNvSpPr>
            <a:spLocks noGrp="1"/>
          </p:cNvSpPr>
          <p:nvPr>
            <p:ph type="body" sz="half" idx="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t>Utilisé pour créer des formulaires de saisie de données électroniques. Les modèles peuvent être utilisés pour faciliter la conception de formulaire. L'expérience de saisie de données peuvent être adaptés avec intelligence, comme des sauts, des branchements logiques et des calculs automatiques.</a:t>
            </a:r>
          </a:p>
          <a:p>
            <a:endParaRPr lang="en-US" smtClean="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mtClean="0"/>
              <a:t>Entrer</a:t>
            </a:r>
          </a:p>
        </p:txBody>
      </p:sp>
      <p:sp>
        <p:nvSpPr>
          <p:cNvPr id="17411" name="Text Placeholder 5"/>
          <p:cNvSpPr>
            <a:spLocks noGrp="1"/>
          </p:cNvSpPr>
          <p:nvPr>
            <p:ph type="body" sz="half" idx="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t>Utilisé pour collecter des données dans le formulaire. Les adresses peuvent être géocodées en latitude et longitude. La saisie des données suit les règles de renseignement sur mesure dans le concepteur de formulaires.</a:t>
            </a:r>
          </a:p>
        </p:txBody>
      </p:sp>
      <p:pic>
        <p:nvPicPr>
          <p:cNvPr id="5" name="Picture Placeholder 4"/>
          <p:cNvPicPr>
            <a:picLocks noGrp="1" noChangeAspect="1"/>
          </p:cNvPicPr>
          <p:nvPr>
            <p:ph type="pic" idx="1"/>
          </p:nvPr>
        </p:nvPicPr>
        <p:blipFill>
          <a:blip r:embed="rId2" cstate="email">
            <a:extLst>
              <a:ext uri="{28A0092B-C50C-407E-A947-70E740481C1C}">
                <a14:useLocalDpi xmlns:a14="http://schemas.microsoft.com/office/drawing/2010/main"/>
              </a:ext>
            </a:extLst>
          </a:blip>
          <a:srcRect t="3551" b="3551"/>
          <a:stretch>
            <a:fillRect/>
          </a:stretch>
        </p:blipFill>
        <p:spPr>
          <a:ln>
            <a:noFill/>
          </a:ln>
          <a:effectLst>
            <a:softEdge rad="112500"/>
          </a:effectLst>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mtClean="0"/>
              <a:t>Analyse classique</a:t>
            </a:r>
          </a:p>
        </p:txBody>
      </p:sp>
      <p:sp>
        <p:nvSpPr>
          <p:cNvPr id="18435" name="Text Placeholder 5"/>
          <p:cNvSpPr>
            <a:spLocks noGrp="1"/>
          </p:cNvSpPr>
          <p:nvPr>
            <p:ph type="body" sz="half" idx="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t>Utilisé pour la gestion des données et l'analyse. Peut lire les données, rapportent tableaux de données, d'effectuer des comparaisons et d'exécuter un large éventail de statistiques. Les types de données pris en charge sont des fichiers texte, des feuilles de calcul Excel, bases de données Access et les bases de données MS SQL Server. La sortie est enregistré au format HTML.</a:t>
            </a:r>
          </a:p>
        </p:txBody>
      </p:sp>
      <p:pic>
        <p:nvPicPr>
          <p:cNvPr id="4" name="Picture Placeholder 3"/>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a:ln>
            <a:noFill/>
          </a:ln>
          <a:effectLst>
            <a:softEdge rad="112500"/>
          </a:effec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mtClean="0"/>
              <a:t>Visuel tableau de bord</a:t>
            </a:r>
          </a:p>
        </p:txBody>
      </p:sp>
      <p:sp>
        <p:nvSpPr>
          <p:cNvPr id="19459" name="Text Placeholder 5"/>
          <p:cNvSpPr>
            <a:spLocks noGrp="1"/>
          </p:cNvSpPr>
          <p:nvPr>
            <p:ph type="body" sz="half" idx="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t>Utilisé pour l'analyse rapide où seulement un minimum de gestion des données est nécessaire. Prend en charge la quasi-totalité des statistiques comme l'analyse classique et prend en charge les mêmes types de données. La sortie est enregistré au format HTML.</a:t>
            </a:r>
          </a:p>
        </p:txBody>
      </p:sp>
      <p:pic>
        <p:nvPicPr>
          <p:cNvPr id="3" name="Picture Placeholder 2"/>
          <p:cNvPicPr>
            <a:picLocks noGrp="1" noChangeAspect="1"/>
          </p:cNvPicPr>
          <p:nvPr>
            <p:ph type="pic" idx="1"/>
          </p:nvPr>
        </p:nvPicPr>
        <p:blipFill>
          <a:blip r:embed="rId2">
            <a:extLst>
              <a:ext uri="{28A0092B-C50C-407E-A947-70E740481C1C}">
                <a14:useLocalDpi xmlns:a14="http://schemas.microsoft.com/office/drawing/2010/main" val="0"/>
              </a:ext>
            </a:extLst>
          </a:blip>
          <a:srcRect l="1156" r="1156"/>
          <a:stretch>
            <a:fillRect/>
          </a:stretch>
        </p:blipFill>
        <p:spPr>
          <a:ln>
            <a:noFill/>
          </a:ln>
          <a:effectLst>
            <a:softEdge rad="112500"/>
          </a:effectLst>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mtClean="0"/>
              <a:t>Cartes</a:t>
            </a:r>
          </a:p>
        </p:txBody>
      </p:sp>
      <p:sp>
        <p:nvSpPr>
          <p:cNvPr id="20483" name="Text Placeholder 5"/>
          <p:cNvSpPr>
            <a:spLocks noGrp="1"/>
          </p:cNvSpPr>
          <p:nvPr>
            <p:ph type="body" sz="half" idx="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t>Utilisé pour créer des grappes de cas ou des cartes choroplèthes. Fonctionnalité laps de temps est pris en charge. Cartes choroplèthes peut être généré à l'aide des fichiers de forme ou de serveurs cartographiques tels que nationalmaps.gov. </a:t>
            </a:r>
          </a:p>
        </p:txBody>
      </p:sp>
      <p:pic>
        <p:nvPicPr>
          <p:cNvPr id="8" name="Picture Placeholder 7"/>
          <p:cNvPicPr>
            <a:picLocks noGrp="1" noChangeAspect="1"/>
          </p:cNvPicPr>
          <p:nvPr>
            <p:ph type="pic" idx="1"/>
          </p:nvPr>
        </p:nvPicPr>
        <p:blipFill>
          <a:blip r:embed="rId2" cstate="email">
            <a:extLst>
              <a:ext uri="{28A0092B-C50C-407E-A947-70E740481C1C}">
                <a14:useLocalDpi xmlns:a14="http://schemas.microsoft.com/office/drawing/2010/main"/>
              </a:ext>
            </a:extLst>
          </a:blip>
          <a:srcRect l="7355" r="7355"/>
          <a:stretch>
            <a:fillRect/>
          </a:stretch>
        </p:blipFill>
        <p:spPr>
          <a:ln>
            <a:noFill/>
          </a:ln>
          <a:effectLst>
            <a:softEdge rad="112500"/>
          </a:effectLst>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mtClean="0"/>
              <a:t>StatCalc</a:t>
            </a:r>
          </a:p>
        </p:txBody>
      </p:sp>
      <p:sp>
        <p:nvSpPr>
          <p:cNvPr id="21507" name="Text Placeholder 5"/>
          <p:cNvSpPr>
            <a:spLocks noGrp="1"/>
          </p:cNvSpPr>
          <p:nvPr>
            <p:ph type="body" sz="half" idx="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t>Calculatrice de base statistique. Peut effectuer des analyses simples ou de stratifié à deux-par-deux tableaux, déterminer la taille des échantillons pour les études, et plus encore.</a:t>
            </a:r>
          </a:p>
        </p:txBody>
      </p:sp>
      <p:pic>
        <p:nvPicPr>
          <p:cNvPr id="10" name="Picture Placeholder 9"/>
          <p:cNvPicPr>
            <a:picLocks noGrp="1" noChangeAspect="1"/>
          </p:cNvPicPr>
          <p:nvPr>
            <p:ph type="pic" idx="1"/>
          </p:nvPr>
        </p:nvPicPr>
        <p:blipFill>
          <a:blip r:embed="rId2">
            <a:extLst>
              <a:ext uri="{28A0092B-C50C-407E-A947-70E740481C1C}">
                <a14:useLocalDpi xmlns:a14="http://schemas.microsoft.com/office/drawing/2010/main" val="0"/>
              </a:ext>
            </a:extLst>
          </a:blip>
          <a:srcRect t="3550" b="3550"/>
          <a:stretch>
            <a:fillRect/>
          </a:stretch>
        </p:blipFill>
        <p:spPr>
          <a:ln>
            <a:noFill/>
          </a:ln>
          <a:effectLst>
            <a:softEdge rad="112500"/>
          </a:effectLst>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fr-FR" dirty="0"/>
              <a:t>Module 1 apercu</a:t>
            </a:r>
            <a:endParaRPr lang="en-US" dirty="0" smtClean="0"/>
          </a:p>
        </p:txBody>
      </p:sp>
      <p:sp>
        <p:nvSpPr>
          <p:cNvPr id="4099" name="Content Placeholder 2"/>
          <p:cNvSpPr>
            <a:spLocks noGrp="1"/>
          </p:cNvSpPr>
          <p:nvPr>
            <p:ph idx="1"/>
          </p:nvPr>
        </p:nvSpPr>
        <p:spPr bwMode="auto">
          <a:xfrm>
            <a:off x="457200" y="1600200"/>
            <a:ext cx="8229600" cy="327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dirty="0" smtClean="0"/>
              <a:t>But du cours </a:t>
            </a:r>
          </a:p>
          <a:p>
            <a:r>
              <a:rPr lang="fr-FR" dirty="0" smtClean="0"/>
              <a:t>Explication cours de matériel </a:t>
            </a:r>
          </a:p>
          <a:p>
            <a:r>
              <a:rPr lang="fr-FR" dirty="0" smtClean="0"/>
              <a:t>Méthodes </a:t>
            </a:r>
            <a:r>
              <a:rPr lang="fr-FR" dirty="0"/>
              <a:t>d'enseignement coulée CE </a:t>
            </a:r>
            <a:r>
              <a:rPr lang="fr-FR" dirty="0" smtClean="0"/>
              <a:t>cours</a:t>
            </a:r>
          </a:p>
          <a:p>
            <a:r>
              <a:rPr lang="fr-FR" dirty="0" smtClean="0"/>
              <a:t>Aperçu rapide: ce Qui est Epi Info ™ 7? </a:t>
            </a:r>
          </a:p>
          <a:p>
            <a:r>
              <a:rPr lang="fr-FR" dirty="0"/>
              <a:t>T</a:t>
            </a:r>
            <a:r>
              <a:rPr lang="fr-FR" dirty="0" smtClean="0"/>
              <a:t>éléchargement </a:t>
            </a:r>
            <a:r>
              <a:rPr lang="fr-FR" dirty="0"/>
              <a:t>et l'installation de de </a:t>
            </a:r>
            <a:r>
              <a:rPr lang="fr-FR" dirty="0" smtClean="0"/>
              <a:t>l'Epi Info ™ 7</a:t>
            </a:r>
          </a:p>
          <a:p>
            <a:r>
              <a:rPr lang="fr-FR" dirty="0" smtClean="0"/>
              <a:t>Ressources de l'Epi Info ™ 7</a:t>
            </a:r>
            <a:endParaRPr lang="en-US" dirty="0" smtClean="0"/>
          </a:p>
          <a:p>
            <a:endParaRPr lang="en-US" dirty="0" smtClean="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smtClean="0"/>
              <a:t>Epi Info ™ 7 Projets</a:t>
            </a:r>
          </a:p>
        </p:txBody>
      </p:sp>
      <p:sp>
        <p:nvSpPr>
          <p:cNvPr id="22531" name="Content Placeholder 5"/>
          <p:cNvSpPr>
            <a:spLocks noGrp="1"/>
          </p:cNvSpPr>
          <p:nvPr>
            <p:ph idx="1"/>
          </p:nvPr>
        </p:nvSpPr>
        <p:spPr bwMode="auto">
          <a:xfrm>
            <a:off x="457200" y="1600200"/>
            <a:ext cx="82296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t>Les projets sont le format de fichier standard dans Epi Info ™ 7, un peu comme les fichiers DOCX sont le format de fichier standard utilisé dans Microsoft Word.</a:t>
            </a:r>
          </a:p>
          <a:p>
            <a:endParaRPr lang="en-US" smtClean="0"/>
          </a:p>
          <a:p>
            <a:r>
              <a:rPr lang="en-US" smtClean="0"/>
              <a:t>Certains Epi Info ™ 7 modules peuvent également travailler avec des données qui résident dans d'autres formats.</a:t>
            </a:r>
          </a:p>
          <a:p>
            <a:endParaRPr lang="en-US" smtClean="0"/>
          </a:p>
          <a:p>
            <a:r>
              <a:rPr lang="en-US" smtClean="0"/>
              <a:t>Un projet peut contenir </a:t>
            </a:r>
            <a:r>
              <a:rPr lang="en-US" u="sng" smtClean="0"/>
              <a:t>formulaires d'inscription d'un ou plusieurs données</a:t>
            </a:r>
            <a:r>
              <a:rPr lang="en-US" smtClean="0"/>
              <a:t>. Ces formulaires sont créés dans le module Concepteur de formulaire.</a:t>
            </a:r>
          </a:p>
        </p:txBody>
      </p:sp>
      <p:sp>
        <p:nvSpPr>
          <p:cNvPr id="22532" name="Text Placeholder 6"/>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en-US" smtClean="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smtClean="0"/>
              <a:t>Comment les données sont stockées?</a:t>
            </a:r>
          </a:p>
        </p:txBody>
      </p:sp>
      <p:sp>
        <p:nvSpPr>
          <p:cNvPr id="3" name="Content Placeholder 2"/>
          <p:cNvSpPr>
            <a:spLocks noGrp="1"/>
          </p:cNvSpPr>
          <p:nvPr>
            <p:ph idx="1"/>
          </p:nvPr>
        </p:nvSpPr>
        <p:spPr>
          <a:xfrm>
            <a:off x="457200" y="1600200"/>
            <a:ext cx="8229600" cy="4191000"/>
          </a:xfrm>
        </p:spPr>
        <p:txBody>
          <a:bodyPr/>
          <a:lstStyle/>
          <a:p>
            <a:pPr>
              <a:defRPr/>
            </a:pPr>
            <a:r>
              <a:rPr lang="en-US" dirty="0" smtClean="0"/>
              <a:t>Votre </a:t>
            </a:r>
            <a:r>
              <a:rPr lang="en-US" dirty="0" err="1" smtClean="0"/>
              <a:t>Epi</a:t>
            </a:r>
            <a:r>
              <a:rPr lang="en-US" dirty="0" smtClean="0"/>
              <a:t> Info ™ 7 projets se composent de deux fichiers: Le </a:t>
            </a:r>
            <a:r>
              <a:rPr lang="en-US" dirty="0" smtClean="0">
                <a:solidFill>
                  <a:schemeClr val="accent3"/>
                </a:solidFill>
              </a:rPr>
              <a:t>fichier de projet </a:t>
            </a:r>
            <a:r>
              <a:rPr lang="en-US" dirty="0" smtClean="0"/>
              <a:t>et l' </a:t>
            </a:r>
            <a:r>
              <a:rPr lang="en-US" dirty="0" smtClean="0">
                <a:solidFill>
                  <a:schemeClr val="accent3"/>
                </a:solidFill>
              </a:rPr>
              <a:t>base de données</a:t>
            </a:r>
            <a:r>
              <a:rPr lang="en-US" dirty="0" smtClean="0"/>
              <a:t>.</a:t>
            </a:r>
            <a:endParaRPr lang="en-US" dirty="0"/>
          </a:p>
          <a:p>
            <a:pPr lvl="1">
              <a:defRPr/>
            </a:pPr>
            <a:r>
              <a:rPr lang="en-US" dirty="0" smtClean="0"/>
              <a:t>La base de données contient toutes les informations sur la façon d'afficher le formulaire et contient toutes les données saisies dans ce formulaire.</a:t>
            </a:r>
            <a:endParaRPr lang="en-US" dirty="0"/>
          </a:p>
          <a:p>
            <a:pPr lvl="1">
              <a:defRPr/>
            </a:pPr>
            <a:r>
              <a:rPr lang="en-US" dirty="0" smtClean="0"/>
              <a:t>Le fichier projet contient un pointeur vers la base de données.</a:t>
            </a:r>
          </a:p>
          <a:p>
            <a:pPr>
              <a:defRPr/>
            </a:pPr>
            <a:r>
              <a:rPr lang="en-US" dirty="0" smtClean="0"/>
              <a:t>Projets peuvent contenir une ou plusieurs formes.</a:t>
            </a:r>
          </a:p>
          <a:p>
            <a:pPr>
              <a:defRPr/>
            </a:pPr>
            <a:r>
              <a:rPr lang="en-US" dirty="0" smtClean="0"/>
              <a:t>Formes peuvent contenir une ou plusieurs pages.</a:t>
            </a:r>
          </a:p>
          <a:p>
            <a:pPr>
              <a:defRPr/>
            </a:pPr>
            <a:r>
              <a:rPr lang="en-US" dirty="0" smtClean="0"/>
              <a:t>Chaque page possède une table correspondante dans la base de données qui stocke les données collectées dans cette page.</a:t>
            </a:r>
            <a:endParaRPr lang="en-US" dirty="0"/>
          </a:p>
        </p:txBody>
      </p:sp>
      <p:sp>
        <p:nvSpPr>
          <p:cNvPr id="23556" name="Text Placeholder 3"/>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en-US" smtClean="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TÉLÉCHARGEMENT ET INSTALLATION</a:t>
            </a:r>
            <a:endParaRPr lang="en-US" dirty="0"/>
          </a:p>
        </p:txBody>
      </p:sp>
      <p:sp>
        <p:nvSpPr>
          <p:cNvPr id="24579" name="Text Placeholder 5"/>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mtClean="0"/>
              <a:t>Module 1 - Introduction </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smtClean="0"/>
              <a:t>Téléchargement et installation</a:t>
            </a:r>
          </a:p>
        </p:txBody>
      </p:sp>
      <p:sp>
        <p:nvSpPr>
          <p:cNvPr id="25603" name="Content Placeholder 2"/>
          <p:cNvSpPr>
            <a:spLocks noGrp="1"/>
          </p:cNvSpPr>
          <p:nvPr>
            <p:ph idx="1"/>
          </p:nvPr>
        </p:nvSpPr>
        <p:spPr bwMode="auto">
          <a:xfrm>
            <a:off x="457200" y="1600200"/>
            <a:ext cx="8229600"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mtClean="0"/>
              <a:t>Epi fichiers Info de programmes ™ 7 peut être consultée sur le Web</a:t>
            </a:r>
          </a:p>
          <a:p>
            <a:pPr lvl="1" eaLnBrk="1" hangingPunct="1">
              <a:buSzTx/>
            </a:pPr>
            <a:r>
              <a:rPr lang="en-US" smtClean="0">
                <a:hlinkClick r:id="rId2"/>
              </a:rPr>
              <a:t>http://www.cdc.gov/epiinfo/7/index.htm</a:t>
            </a:r>
            <a:r>
              <a:rPr lang="en-US" smtClean="0"/>
              <a:t> </a:t>
            </a:r>
          </a:p>
          <a:p>
            <a:pPr lvl="1" eaLnBrk="1" hangingPunct="1">
              <a:buSzTx/>
            </a:pPr>
            <a:endParaRPr lang="en-US" sz="800" smtClean="0"/>
          </a:p>
          <a:p>
            <a:pPr eaLnBrk="1" hangingPunct="1"/>
            <a:r>
              <a:rPr lang="en-US" smtClean="0"/>
              <a:t>Installation d'installation (. Exe)</a:t>
            </a:r>
          </a:p>
          <a:p>
            <a:pPr lvl="1" eaLnBrk="1" hangingPunct="1">
              <a:buSzTx/>
            </a:pPr>
            <a:r>
              <a:rPr lang="en-US" smtClean="0"/>
              <a:t>Fournit de façon standard d'installer des applications Windows.</a:t>
            </a:r>
          </a:p>
          <a:p>
            <a:pPr lvl="1" eaLnBrk="1" hangingPunct="1">
              <a:buSzTx/>
            </a:pPr>
            <a:r>
              <a:rPr lang="en-US" smtClean="0"/>
              <a:t>Nécessite des privilèges d'administrateur pour exécuter.</a:t>
            </a:r>
          </a:p>
          <a:p>
            <a:pPr lvl="1" eaLnBrk="1" hangingPunct="1">
              <a:buSzTx/>
            </a:pPr>
            <a:endParaRPr lang="en-US" sz="800" smtClean="0"/>
          </a:p>
          <a:p>
            <a:pPr eaLnBrk="1" hangingPunct="1"/>
            <a:r>
              <a:rPr lang="en-US" smtClean="0"/>
              <a:t>Déploiement du fichier zip (fichier. Zip)</a:t>
            </a:r>
          </a:p>
          <a:p>
            <a:pPr lvl="1" eaLnBrk="1" hangingPunct="1">
              <a:buSzTx/>
            </a:pPr>
            <a:r>
              <a:rPr lang="en-US" smtClean="0"/>
              <a:t>Livré dans une norme "zip" archive.</a:t>
            </a:r>
          </a:p>
          <a:p>
            <a:pPr lvl="1" eaLnBrk="1" hangingPunct="1">
              <a:buSzTx/>
            </a:pPr>
            <a:r>
              <a:rPr lang="en-US" smtClean="0"/>
              <a:t>Ne nécessite pas de privilèges d'administrateur pour exécuter.</a:t>
            </a:r>
          </a:p>
          <a:p>
            <a:pPr lvl="1" eaLnBrk="1" hangingPunct="1">
              <a:buSzTx/>
            </a:pPr>
            <a:r>
              <a:rPr lang="en-US" smtClean="0"/>
              <a:t>A besoin d'un dossier en lecture / écriture / exécution privilèges.</a:t>
            </a:r>
          </a:p>
          <a:p>
            <a:pPr lvl="1" eaLnBrk="1" hangingPunct="1">
              <a:buSzTx/>
            </a:pPr>
            <a:r>
              <a:rPr lang="en-US" smtClean="0"/>
              <a:t>Peuvent généralement être placé sur le bureau.</a:t>
            </a:r>
          </a:p>
          <a:p>
            <a:pPr eaLnBrk="1" hangingPunct="1"/>
            <a:endParaRPr lang="en-US" smtClean="0"/>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smtClean="0"/>
              <a:t>Utilisation du déploiement du fichier ZIP</a:t>
            </a:r>
          </a:p>
        </p:txBody>
      </p:sp>
      <p:sp>
        <p:nvSpPr>
          <p:cNvPr id="26627" name="Content Placeholder 2"/>
          <p:cNvSpPr>
            <a:spLocks noGrp="1"/>
          </p:cNvSpPr>
          <p:nvPr>
            <p:ph idx="1"/>
          </p:nvPr>
        </p:nvSpPr>
        <p:spPr bwMode="auto">
          <a:xfrm>
            <a:off x="457200" y="1600200"/>
            <a:ext cx="82296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mtClean="0"/>
              <a:t>Étapes:</a:t>
            </a:r>
          </a:p>
          <a:p>
            <a:pPr marL="914400" lvl="1" indent="-457200" eaLnBrk="1" hangingPunct="1">
              <a:buSzTx/>
              <a:buFont typeface="Myriad Web Pro" charset="0"/>
              <a:buAutoNum type="arabicPeriod"/>
            </a:pPr>
            <a:r>
              <a:rPr lang="en-US" smtClean="0"/>
              <a:t>Accédez à la CDC Infos Epi ™ site Web à </a:t>
            </a:r>
            <a:r>
              <a:rPr lang="en-US" smtClean="0">
                <a:hlinkClick r:id="rId2"/>
              </a:rPr>
              <a:t>http://wwwn.cdc.gov/epiinfo/7/index.htm</a:t>
            </a:r>
            <a:r>
              <a:rPr lang="en-US" smtClean="0"/>
              <a:t> </a:t>
            </a:r>
          </a:p>
          <a:p>
            <a:pPr marL="914400" lvl="1" indent="-457200" eaLnBrk="1" hangingPunct="1">
              <a:buSzTx/>
              <a:buFont typeface="Myriad Web Pro" charset="0"/>
              <a:buAutoNum type="arabicPeriod"/>
            </a:pPr>
            <a:r>
              <a:rPr lang="en-US" smtClean="0"/>
              <a:t>Cliquez sur le téléchargement du fichier ZIP.</a:t>
            </a:r>
          </a:p>
          <a:p>
            <a:pPr marL="914400" lvl="1" indent="-457200" eaLnBrk="1" hangingPunct="1">
              <a:buSzTx/>
              <a:buFont typeface="Myriad Web Pro" charset="0"/>
              <a:buAutoNum type="arabicPeriod"/>
            </a:pPr>
            <a:r>
              <a:rPr lang="en-US" smtClean="0"/>
              <a:t>Lorsque vous êtes invité, sélectionnez «Ouvrir» (ou «Run»). Après le téléchargement terminé, une fenêtre d'explorateur s'ouvre pour révéler les fichiers dans l'archive ZIP.</a:t>
            </a:r>
          </a:p>
          <a:p>
            <a:pPr marL="914400" lvl="1" indent="-457200" eaLnBrk="1" hangingPunct="1">
              <a:buSzTx/>
              <a:buFont typeface="Myriad Web Pro" charset="0"/>
              <a:buAutoNum type="arabicPeriod"/>
            </a:pPr>
            <a:r>
              <a:rPr lang="en-US" smtClean="0"/>
              <a:t>Double-cliquez sur le "Epi Info 7" dossier dans la fenêtre d'explorateur.</a:t>
            </a:r>
          </a:p>
          <a:p>
            <a:pPr marL="914400" lvl="1" indent="-457200" eaLnBrk="1" hangingPunct="1">
              <a:buSzTx/>
              <a:buFont typeface="Myriad Web Pro" charset="0"/>
              <a:buAutoNum type="arabicPeriod"/>
            </a:pPr>
            <a:r>
              <a:rPr lang="en-US" smtClean="0"/>
              <a:t>Faites glisser les fichiers que vous voyez sur votre bureau.</a:t>
            </a:r>
          </a:p>
          <a:p>
            <a:pPr marL="914400" lvl="1" indent="-457200" eaLnBrk="1" hangingPunct="1">
              <a:buSzTx/>
              <a:buFont typeface="Myriad Web Pro" charset="0"/>
              <a:buAutoNum type="arabicPeriod"/>
            </a:pPr>
            <a:r>
              <a:rPr lang="en-US" smtClean="0"/>
              <a:t>Double-cliquez sur "Lancer Epi Info" icône.</a:t>
            </a:r>
          </a:p>
          <a:p>
            <a:pPr marL="914400" lvl="1" indent="-457200" eaLnBrk="1" hangingPunct="1">
              <a:buSzTx/>
              <a:buFont typeface="Myriad Web Pro" charset="0"/>
              <a:buAutoNum type="arabicPeriod"/>
            </a:pPr>
            <a:endParaRPr lang="en-US" smtClean="0"/>
          </a:p>
          <a:p>
            <a:pPr eaLnBrk="1" hangingPunct="1"/>
            <a:endParaRPr lang="en-US" smtClean="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mtClean="0"/>
              <a:t>Étape 1: Accédez au site Web</a:t>
            </a:r>
          </a:p>
        </p:txBody>
      </p:sp>
      <p:pic>
        <p:nvPicPr>
          <p:cNvPr id="8" name="Picture Placeholder 7"/>
          <p:cNvPicPr>
            <a:picLocks noGrp="1" noChangeAspect="1"/>
          </p:cNvPicPr>
          <p:nvPr>
            <p:ph type="pic" idx="1"/>
          </p:nvPr>
        </p:nvPicPr>
        <p:blipFill>
          <a:blip r:embed="rId2"/>
          <a:srcRect t="1170" b="1170"/>
          <a:stretch>
            <a:fillRect/>
          </a:stretch>
        </p:blipFill>
        <p:spPr/>
      </p:pic>
      <p:sp>
        <p:nvSpPr>
          <p:cNvPr id="27652" name="Text Placeholder 6"/>
          <p:cNvSpPr>
            <a:spLocks noGrp="1"/>
          </p:cNvSpPr>
          <p:nvPr>
            <p:ph type="body" sz="half" idx="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t>Visiter </a:t>
            </a:r>
            <a:r>
              <a:rPr lang="en-US" smtClean="0">
                <a:hlinkClick r:id="rId3"/>
              </a:rPr>
              <a:t>http://www.cdc.gov/epiinfo/7/index.htm</a:t>
            </a:r>
            <a:r>
              <a:rPr lang="en-US" smtClean="0"/>
              <a:t> </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mtClean="0"/>
              <a:t>Étape 2: Téléchargez le fichier ZIP</a:t>
            </a:r>
          </a:p>
        </p:txBody>
      </p:sp>
      <p:pic>
        <p:nvPicPr>
          <p:cNvPr id="3" name="Picture Placeholder 2"/>
          <p:cNvPicPr>
            <a:picLocks noGrp="1" noChangeAspect="1"/>
          </p:cNvPicPr>
          <p:nvPr>
            <p:ph type="pic" idx="1"/>
          </p:nvPr>
        </p:nvPicPr>
        <p:blipFill>
          <a:blip r:embed="rId2"/>
          <a:srcRect/>
          <a:stretch>
            <a:fillRect/>
          </a:stretch>
        </p:blipFill>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mtClean="0"/>
              <a:t>Étape 3: Ouverture de l'emballage</a:t>
            </a:r>
          </a:p>
        </p:txBody>
      </p:sp>
      <p:sp>
        <p:nvSpPr>
          <p:cNvPr id="29699" name="Text Placeholder 6"/>
          <p:cNvSpPr>
            <a:spLocks noGrp="1"/>
          </p:cNvSpPr>
          <p:nvPr>
            <p:ph type="body" sz="half" idx="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t>Sélectionnez "Ouvrir" (ou "Run") lorsque vous y êtes invité, selon votre navigateur. Internet Explorer 8 est montré ici.</a:t>
            </a:r>
          </a:p>
        </p:txBody>
      </p:sp>
      <p:pic>
        <p:nvPicPr>
          <p:cNvPr id="8" name="Picture Placeholder 7"/>
          <p:cNvPicPr>
            <a:picLocks noGrp="1" noChangeAspect="1"/>
          </p:cNvPicPr>
          <p:nvPr>
            <p:ph type="pic" idx="1"/>
          </p:nvPr>
        </p:nvPicPr>
        <p:blipFill>
          <a:blip r:embed="rId2"/>
          <a:srcRect l="3196" r="3196"/>
          <a:stretch>
            <a:fillRect/>
          </a:stretch>
        </p:blipFill>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mtClean="0"/>
              <a:t>Étape 4: Affichage du contenu</a:t>
            </a:r>
          </a:p>
        </p:txBody>
      </p:sp>
      <p:sp>
        <p:nvSpPr>
          <p:cNvPr id="30723" name="Text Placeholder 6"/>
          <p:cNvSpPr>
            <a:spLocks noGrp="1"/>
          </p:cNvSpPr>
          <p:nvPr>
            <p:ph type="body" sz="half" idx="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t>Double-cliquez sur le "Epi Info 7" dans le fenêtre de l'explorateur. Notez que sur certains ordinateurs, ce fichier peut-être ouvert dans un autre programme d'archive ZIP.</a:t>
            </a:r>
          </a:p>
        </p:txBody>
      </p:sp>
      <p:pic>
        <p:nvPicPr>
          <p:cNvPr id="6" name="Picture Placeholder 5"/>
          <p:cNvPicPr>
            <a:picLocks noGrp="1" noChangeAspect="1"/>
          </p:cNvPicPr>
          <p:nvPr>
            <p:ph type="pic" idx="1"/>
          </p:nvPr>
        </p:nvPicPr>
        <p:blipFill>
          <a:blip r:embed="rId2"/>
          <a:srcRect t="4016" b="4016"/>
          <a:stretch>
            <a:fillRect/>
          </a:stretch>
        </p:blipFill>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mtClean="0"/>
              <a:t>Étape 5: Faites glisser les fichiers sur votre bureau</a:t>
            </a:r>
          </a:p>
        </p:txBody>
      </p:sp>
      <p:sp>
        <p:nvSpPr>
          <p:cNvPr id="31747" name="Text Placeholder 6"/>
          <p:cNvSpPr>
            <a:spLocks noGrp="1"/>
          </p:cNvSpPr>
          <p:nvPr>
            <p:ph type="body" sz="half" idx="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t>Sélectionnez les deux éléments dans le dossier et faites-les glisser sur votre bureau.</a:t>
            </a:r>
          </a:p>
        </p:txBody>
      </p:sp>
      <p:pic>
        <p:nvPicPr>
          <p:cNvPr id="3" name="Picture Placeholder 2"/>
          <p:cNvPicPr>
            <a:picLocks noGrp="1" noChangeAspect="1"/>
          </p:cNvPicPr>
          <p:nvPr>
            <p:ph type="pic" idx="1"/>
          </p:nvPr>
        </p:nvPicPr>
        <p:blipFill>
          <a:blip r:embed="rId2"/>
          <a:srcRect t="8423" b="8423"/>
          <a:stretch>
            <a:fillRect/>
          </a:stretch>
        </p:blipFill>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smtClean="0"/>
              <a:t>Objectifs de ce cours</a:t>
            </a:r>
          </a:p>
        </p:txBody>
      </p:sp>
      <p:sp>
        <p:nvSpPr>
          <p:cNvPr id="5123" name="Content Placeholder 2"/>
          <p:cNvSpPr>
            <a:spLocks noGrp="1"/>
          </p:cNvSpPr>
          <p:nvPr>
            <p:ph idx="1"/>
          </p:nvPr>
        </p:nvSpPr>
        <p:spPr bwMode="auto">
          <a:xfrm>
            <a:off x="457200" y="1600200"/>
            <a:ext cx="82296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dirty="0" smtClean="0"/>
              <a:t>Verser fournir non aperçu général des Caractéristiques et des fonctions du Logiciel</a:t>
            </a:r>
            <a:endParaRPr lang="en-US" dirty="0" smtClean="0"/>
          </a:p>
          <a:p>
            <a:r>
              <a:rPr lang="fr-FR" dirty="0" smtClean="0"/>
              <a:t>Verser fournir juin expérience pratique with the Logiciel</a:t>
            </a:r>
          </a:p>
          <a:p>
            <a:pPr lvl="1"/>
            <a:r>
              <a:rPr lang="fr-FR" dirty="0" smtClean="0"/>
              <a:t>Conception de Formulaires de saisie Data storage simple,</a:t>
            </a:r>
          </a:p>
          <a:p>
            <a:pPr lvl="1"/>
            <a:r>
              <a:rPr lang="fr-FR" dirty="0" smtClean="0"/>
              <a:t>Mise en œuvre de la validation de saisie Data storage simple,</a:t>
            </a:r>
          </a:p>
          <a:p>
            <a:pPr lvl="1"/>
            <a:r>
              <a:rPr lang="fr-FR" dirty="0"/>
              <a:t>Analyse de la base et les Fonctionnalités de Gestion des </a:t>
            </a:r>
            <a:r>
              <a:rPr lang="fr-FR" dirty="0" smtClean="0"/>
              <a:t>Data storage</a:t>
            </a:r>
          </a:p>
          <a:p>
            <a:pPr lvl="1"/>
            <a:r>
              <a:rPr lang="fr-FR" dirty="0" smtClean="0"/>
              <a:t>Cartographie </a:t>
            </a:r>
            <a:r>
              <a:rPr lang="fr-FR" dirty="0"/>
              <a:t>de </a:t>
            </a:r>
            <a:r>
              <a:rPr lang="fr-FR" dirty="0" smtClean="0"/>
              <a:t>base</a:t>
            </a:r>
            <a:endParaRPr lang="en-US" dirty="0" smtClean="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mtClean="0"/>
              <a:t>Étape 6: Exécutez le "lancement" du programme</a:t>
            </a:r>
          </a:p>
        </p:txBody>
      </p:sp>
      <p:sp>
        <p:nvSpPr>
          <p:cNvPr id="32771" name="Text Placeholder 6"/>
          <p:cNvSpPr>
            <a:spLocks noGrp="1"/>
          </p:cNvSpPr>
          <p:nvPr>
            <p:ph type="body" sz="half" idx="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t>Double-cliquez sur "Lancer Epi Info 7" icône pour démarrer!</a:t>
            </a:r>
          </a:p>
        </p:txBody>
      </p:sp>
      <p:pic>
        <p:nvPicPr>
          <p:cNvPr id="4" name="Picture Placeholder 3"/>
          <p:cNvPicPr>
            <a:picLocks noGrp="1" noChangeAspect="1"/>
          </p:cNvPicPr>
          <p:nvPr>
            <p:ph type="pic" idx="1"/>
          </p:nvPr>
        </p:nvPicPr>
        <p:blipFill>
          <a:blip r:embed="rId2"/>
          <a:srcRect t="13109" b="13109"/>
          <a:stretch>
            <a:fillRect/>
          </a:stretch>
        </p:blipFill>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mtClean="0"/>
              <a:t>L'Epi Info 7 Menu principal</a:t>
            </a:r>
          </a:p>
        </p:txBody>
      </p:sp>
      <p:pic>
        <p:nvPicPr>
          <p:cNvPr id="3" name="Picture Placeholder 2"/>
          <p:cNvPicPr>
            <a:picLocks noGrp="1" noChangeAspect="1"/>
          </p:cNvPicPr>
          <p:nvPr>
            <p:ph type="pic" idx="1"/>
          </p:nvPr>
        </p:nvPicPr>
        <p:blipFill>
          <a:blip r:embed="rId2"/>
          <a:stretch>
            <a:fillRect/>
          </a:stretch>
        </p:blipFill>
        <p:spPr>
          <a:xfrm>
            <a:off x="1792288" y="674688"/>
            <a:ext cx="5486400" cy="3990975"/>
          </a:xfrm>
          <a:ln>
            <a:noFill/>
          </a:ln>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Ressources</a:t>
            </a:r>
            <a:endParaRPr lang="en-US" dirty="0"/>
          </a:p>
        </p:txBody>
      </p:sp>
      <p:sp>
        <p:nvSpPr>
          <p:cNvPr id="34819" name="Text Placeholder 5"/>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mtClean="0"/>
              <a:t>Module 1 - Introduction </a:t>
            </a: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smtClean="0"/>
              <a:t>Ressources et soutien technique</a:t>
            </a:r>
          </a:p>
        </p:txBody>
      </p:sp>
      <p:sp>
        <p:nvSpPr>
          <p:cNvPr id="35843" name="Content Placeholder 2"/>
          <p:cNvSpPr>
            <a:spLocks noGrp="1"/>
          </p:cNvSpPr>
          <p:nvPr>
            <p:ph idx="1"/>
          </p:nvPr>
        </p:nvSpPr>
        <p:spPr bwMode="auto">
          <a:xfrm>
            <a:off x="457200" y="1600200"/>
            <a:ext cx="82296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mtClean="0"/>
              <a:t>Télécharger au </a:t>
            </a:r>
            <a:r>
              <a:rPr lang="en-US" smtClean="0">
                <a:hlinkClick r:id="rId2"/>
              </a:rPr>
              <a:t>http://www.cdc.gov/epiinfo</a:t>
            </a:r>
            <a:endParaRPr lang="en-US" smtClean="0"/>
          </a:p>
          <a:p>
            <a:pPr eaLnBrk="1" hangingPunct="1"/>
            <a:endParaRPr lang="en-US" smtClean="0"/>
          </a:p>
          <a:p>
            <a:pPr eaLnBrk="1" hangingPunct="1"/>
            <a:r>
              <a:rPr lang="en-US" smtClean="0"/>
              <a:t>Assistance téléphonique: </a:t>
            </a:r>
            <a:r>
              <a:rPr lang="en-US" smtClean="0">
                <a:hlinkClick r:id="rId3"/>
              </a:rPr>
              <a:t>epiinfo@cdc.gov</a:t>
            </a:r>
            <a:r>
              <a:rPr lang="en-US" smtClean="0"/>
              <a:t> ou composez le 404.498.6190</a:t>
            </a:r>
          </a:p>
          <a:p>
            <a:pPr eaLnBrk="1" hangingPunct="1"/>
            <a:endParaRPr lang="en-US" smtClean="0"/>
          </a:p>
          <a:p>
            <a:pPr eaLnBrk="1" hangingPunct="1"/>
            <a:r>
              <a:rPr lang="en-US" smtClean="0"/>
              <a:t>Epi Info ™ Communauté des Utilisateurs de PHconnect </a:t>
            </a:r>
            <a:r>
              <a:rPr lang="en-US" smtClean="0">
                <a:hlinkClick r:id="rId4"/>
              </a:rPr>
              <a:t>http://www.phconnect.org/group/epiinfo</a:t>
            </a:r>
            <a:r>
              <a:rPr lang="en-US" smtClean="0"/>
              <a:t> </a:t>
            </a:r>
          </a:p>
          <a:p>
            <a:pPr eaLnBrk="1" hangingPunct="1"/>
            <a:endParaRPr lang="en-US" smtClean="0"/>
          </a:p>
          <a:p>
            <a:pPr eaLnBrk="1" hangingPunct="1"/>
            <a:r>
              <a:rPr lang="en-US" smtClean="0"/>
              <a:t>Envoyez vos commentaires et suggestions à </a:t>
            </a:r>
            <a:r>
              <a:rPr lang="en-US" smtClean="0">
                <a:hlinkClick r:id="rId5"/>
              </a:rPr>
              <a:t>hcollins@cdc.gov</a:t>
            </a:r>
            <a:r>
              <a:rPr lang="en-US" smtClean="0"/>
              <a:t> ou </a:t>
            </a:r>
            <a:r>
              <a:rPr lang="en-US" smtClean="0">
                <a:hlinkClick r:id="rId3"/>
              </a:rPr>
              <a:t>epiinfo@cdc.gov</a:t>
            </a:r>
            <a:r>
              <a:rPr lang="en-US" smtClean="0"/>
              <a:t>  </a:t>
            </a: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smtClean="0"/>
              <a:t>Ressources et soutien technique</a:t>
            </a:r>
          </a:p>
        </p:txBody>
      </p:sp>
      <p:sp>
        <p:nvSpPr>
          <p:cNvPr id="36867" name="Content Placeholder 2"/>
          <p:cNvSpPr>
            <a:spLocks noGrp="1"/>
          </p:cNvSpPr>
          <p:nvPr>
            <p:ph idx="1"/>
          </p:nvPr>
        </p:nvSpPr>
        <p:spPr bwMode="auto">
          <a:xfrm>
            <a:off x="457200" y="1600200"/>
            <a:ext cx="82296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mtClean="0"/>
              <a:t>Télécharger le Manuel de l'utilisateur (PROJET) à:</a:t>
            </a:r>
          </a:p>
          <a:p>
            <a:pPr marL="400050" lvl="1" indent="0" eaLnBrk="1" hangingPunct="1">
              <a:buSzTx/>
              <a:buFont typeface="Wingdings" pitchFamily="2" charset="2"/>
              <a:buNone/>
            </a:pPr>
            <a:r>
              <a:rPr lang="en-US" sz="2400" b="1" smtClean="0">
                <a:hlinkClick r:id="rId2"/>
              </a:rPr>
              <a:t> http://www.phconnect.org/group/epiinfo/forum/topics/epi-info-7-user-manual</a:t>
            </a:r>
            <a:endParaRPr lang="en-US" sz="2400" b="1" smtClean="0"/>
          </a:p>
          <a:p>
            <a:pPr eaLnBrk="1" hangingPunct="1"/>
            <a:endParaRPr lang="en-US" smtClean="0"/>
          </a:p>
          <a:p>
            <a:pPr eaLnBrk="1" hangingPunct="1"/>
            <a:r>
              <a:rPr lang="en-US" smtClean="0"/>
              <a:t>Télécharger le Guide de démarrage rapide à:</a:t>
            </a:r>
          </a:p>
          <a:p>
            <a:pPr marL="400050" lvl="1" indent="0" eaLnBrk="1" hangingPunct="1">
              <a:buSzTx/>
              <a:buFont typeface="Wingdings" pitchFamily="2" charset="2"/>
              <a:buNone/>
            </a:pPr>
            <a:r>
              <a:rPr lang="en-US" sz="2400" b="1" smtClean="0">
                <a:hlinkClick r:id="rId3"/>
              </a:rPr>
              <a:t>http://www.phconnect.org/group/epiinfo/forum/topics/epi-info-7-quick-start-guide</a:t>
            </a:r>
            <a:endParaRPr lang="en-US" sz="2400" b="1" smtClean="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1143000"/>
            <a:ext cx="7772400" cy="1981200"/>
          </a:xfrm>
        </p:spPr>
        <p:txBody>
          <a:bodyPr/>
          <a:lstStyle/>
          <a:p>
            <a:pPr algn="ctr" eaLnBrk="1" fontAlgn="auto" hangingPunct="1">
              <a:spcAft>
                <a:spcPts val="0"/>
              </a:spcAft>
              <a:defRPr/>
            </a:pPr>
            <a:r>
              <a:rPr lang="en-US" dirty="0" smtClean="0"/>
              <a:t>Epi Info ™ 7 - Démonstration</a:t>
            </a:r>
            <a:br>
              <a:rPr lang="en-US" dirty="0" smtClean="0"/>
            </a:br>
            <a:r>
              <a:rPr lang="en-US" cap="none" dirty="0" smtClean="0"/>
              <a:t/>
            </a:r>
            <a:br>
              <a:rPr lang="en-US" cap="none" dirty="0" smtClean="0"/>
            </a:br>
            <a:r>
              <a:rPr lang="en-US" cap="none" dirty="0" smtClean="0"/>
              <a:t>Sur YouTube</a:t>
            </a:r>
            <a:br>
              <a:rPr lang="en-US" cap="none" dirty="0" smtClean="0"/>
            </a:br>
            <a:r>
              <a:rPr lang="en-US" sz="2400" cap="none" dirty="0"/>
              <a:t/>
            </a:r>
            <a:br>
              <a:rPr lang="en-US" sz="2400" cap="none" dirty="0"/>
            </a:br>
            <a:endParaRPr lang="en-US" dirty="0"/>
          </a:p>
        </p:txBody>
      </p:sp>
      <p:sp>
        <p:nvSpPr>
          <p:cNvPr id="37891" name="TextBox 1"/>
          <p:cNvSpPr txBox="1">
            <a:spLocks noChangeArrowheads="1"/>
          </p:cNvSpPr>
          <p:nvPr/>
        </p:nvSpPr>
        <p:spPr bwMode="auto">
          <a:xfrm>
            <a:off x="762000" y="30480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Myriad Web Pro" charset="0"/>
              </a:defRPr>
            </a:lvl1pPr>
            <a:lvl2pPr marL="742950" indent="-285750" eaLnBrk="0" hangingPunct="0">
              <a:defRPr>
                <a:solidFill>
                  <a:schemeClr val="tx1"/>
                </a:solidFill>
                <a:latin typeface="Myriad Web Pro" charset="0"/>
              </a:defRPr>
            </a:lvl2pPr>
            <a:lvl3pPr marL="1143000" indent="-228600" eaLnBrk="0" hangingPunct="0">
              <a:defRPr>
                <a:solidFill>
                  <a:schemeClr val="tx1"/>
                </a:solidFill>
                <a:latin typeface="Myriad Web Pro" charset="0"/>
              </a:defRPr>
            </a:lvl3pPr>
            <a:lvl4pPr marL="1600200" indent="-228600" eaLnBrk="0" hangingPunct="0">
              <a:defRPr>
                <a:solidFill>
                  <a:schemeClr val="tx1"/>
                </a:solidFill>
                <a:latin typeface="Myriad Web Pro" charset="0"/>
              </a:defRPr>
            </a:lvl4pPr>
            <a:lvl5pPr marL="2057400" indent="-228600" eaLnBrk="0" hangingPunct="0">
              <a:defRPr>
                <a:solidFill>
                  <a:schemeClr val="tx1"/>
                </a:solidFill>
                <a:latin typeface="Myriad Web Pro" charset="0"/>
              </a:defRPr>
            </a:lvl5pPr>
            <a:lvl6pPr marL="2514600" indent="-228600" eaLnBrk="0" fontAlgn="base" hangingPunct="0">
              <a:spcBef>
                <a:spcPct val="0"/>
              </a:spcBef>
              <a:spcAft>
                <a:spcPct val="0"/>
              </a:spcAft>
              <a:defRPr>
                <a:solidFill>
                  <a:schemeClr val="tx1"/>
                </a:solidFill>
                <a:latin typeface="Myriad Web Pro" charset="0"/>
              </a:defRPr>
            </a:lvl6pPr>
            <a:lvl7pPr marL="2971800" indent="-228600" eaLnBrk="0" fontAlgn="base" hangingPunct="0">
              <a:spcBef>
                <a:spcPct val="0"/>
              </a:spcBef>
              <a:spcAft>
                <a:spcPct val="0"/>
              </a:spcAft>
              <a:defRPr>
                <a:solidFill>
                  <a:schemeClr val="tx1"/>
                </a:solidFill>
                <a:latin typeface="Myriad Web Pro" charset="0"/>
              </a:defRPr>
            </a:lvl7pPr>
            <a:lvl8pPr marL="3429000" indent="-228600" eaLnBrk="0" fontAlgn="base" hangingPunct="0">
              <a:spcBef>
                <a:spcPct val="0"/>
              </a:spcBef>
              <a:spcAft>
                <a:spcPct val="0"/>
              </a:spcAft>
              <a:defRPr>
                <a:solidFill>
                  <a:schemeClr val="tx1"/>
                </a:solidFill>
                <a:latin typeface="Myriad Web Pro" charset="0"/>
              </a:defRPr>
            </a:lvl8pPr>
            <a:lvl9pPr marL="3886200" indent="-228600" eaLnBrk="0" fontAlgn="base" hangingPunct="0">
              <a:spcBef>
                <a:spcPct val="0"/>
              </a:spcBef>
              <a:spcAft>
                <a:spcPct val="0"/>
              </a:spcAft>
              <a:defRPr>
                <a:solidFill>
                  <a:schemeClr val="tx1"/>
                </a:solidFill>
                <a:latin typeface="Myriad Web Pro" charset="0"/>
              </a:defRPr>
            </a:lvl9pPr>
          </a:lstStyle>
          <a:p>
            <a:pPr eaLnBrk="1" hangingPunct="1"/>
            <a:r>
              <a:rPr lang="en-US">
                <a:hlinkClick r:id="rId2"/>
              </a:rPr>
              <a:t>http://www.youtube.com/watch?v=-uTHl9E6NK8&amp;feature=player_embedded</a:t>
            </a:r>
            <a:r>
              <a:rPr lang="en-US"/>
              <a:t/>
            </a:r>
            <a:br>
              <a:rPr lang="en-US"/>
            </a:br>
            <a:r>
              <a:rPr lang="en-US"/>
              <a:t/>
            </a:r>
            <a:br>
              <a:rPr lang="en-US"/>
            </a:br>
            <a:endParaRPr lang="en-US"/>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ubtitle 3"/>
          <p:cNvSpPr>
            <a:spLocks noGrp="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t>Des questions?</a:t>
            </a:r>
          </a:p>
        </p:txBody>
      </p:sp>
      <p:sp>
        <p:nvSpPr>
          <p:cNvPr id="38915" name="Text Placeholder 4"/>
          <p:cNvSpPr>
            <a:spLocks noGrp="1"/>
          </p:cNvSpPr>
          <p:nvPr>
            <p:ph type="body" sz="quarter" idx="11"/>
          </p:nvPr>
        </p:nvSpPr>
        <p:spPr bwMode="auto">
          <a:xfrm>
            <a:off x="2286000" y="6281738"/>
            <a:ext cx="5105400" cy="182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t>Bureau de la surveillance, l'épidémiologie et des services de laboratoire</a:t>
            </a:r>
          </a:p>
          <a:p>
            <a:endParaRPr lang="en-US" smtClean="0"/>
          </a:p>
        </p:txBody>
      </p:sp>
      <p:sp>
        <p:nvSpPr>
          <p:cNvPr id="38916" name="Text Placeholder 5"/>
          <p:cNvSpPr>
            <a:spLocks noGrp="1"/>
          </p:cNvSpPr>
          <p:nvPr>
            <p:ph type="body" sz="quarter" idx="12"/>
          </p:nvPr>
        </p:nvSpPr>
        <p:spPr bwMode="auto">
          <a:xfrm>
            <a:off x="2286000" y="6473825"/>
            <a:ext cx="51054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t>Bureau d'épidémiologie et d'analyse</a:t>
            </a:r>
          </a:p>
          <a:p>
            <a:endParaRPr lang="en-US" smtClean="0"/>
          </a:p>
        </p:txBody>
      </p:sp>
      <p:sp>
        <p:nvSpPr>
          <p:cNvPr id="38917" name="Rectangle 5"/>
          <p:cNvSpPr>
            <a:spLocks noChangeArrowheads="1"/>
          </p:cNvSpPr>
          <p:nvPr/>
        </p:nvSpPr>
        <p:spPr bwMode="auto">
          <a:xfrm>
            <a:off x="1371600" y="5421313"/>
            <a:ext cx="594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900">
                <a:solidFill>
                  <a:schemeClr val="tx2"/>
                </a:solidFill>
              </a:rPr>
              <a:t>Les constatations et conclusions présentées dans ce rapport sont celles des auteurs et ne reflètent pas nécessairement la position officielle des Centers for Disease Control and Prevention.</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smtClean="0"/>
              <a:t>Objectifs de ce cours</a:t>
            </a:r>
          </a:p>
        </p:txBody>
      </p:sp>
      <p:sp>
        <p:nvSpPr>
          <p:cNvPr id="6147" name="Content Placeholder 2"/>
          <p:cNvSpPr>
            <a:spLocks noGrp="1"/>
          </p:cNvSpPr>
          <p:nvPr>
            <p:ph idx="1"/>
          </p:nvPr>
        </p:nvSpPr>
        <p:spPr bwMode="auto">
          <a:xfrm>
            <a:off x="457200" y="1600200"/>
            <a:ext cx="82296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dirty="0" smtClean="0"/>
              <a:t>Après Avoir Terminé cours ce, le participant sérums de mesure:</a:t>
            </a:r>
          </a:p>
          <a:p>
            <a:pPr lvl="1"/>
            <a:r>
              <a:rPr lang="fr-FR" dirty="0" smtClean="0"/>
              <a:t>Comprendre l'espace de travail des différents modules et identifiant session Caractéristiques principales a</a:t>
            </a:r>
          </a:p>
          <a:p>
            <a:pPr lvl="1"/>
            <a:r>
              <a:rPr lang="en-US" dirty="0" smtClean="0"/>
              <a:t>Conception simples formulaires de saisie à l'aide du concepteur de formulaire</a:t>
            </a:r>
          </a:p>
          <a:p>
            <a:pPr marL="742950" lvl="2" indent="-342900">
              <a:buSzPct val="70000"/>
              <a:buFont typeface="Wingdings" pitchFamily="2" charset="2"/>
              <a:buChar char="q"/>
            </a:pPr>
            <a:r>
              <a:rPr lang="en-US" dirty="0" smtClean="0"/>
              <a:t>Réaliser l'intelligence à la saisie de données à l'aide constitue Vérifier code</a:t>
            </a:r>
          </a:p>
          <a:p>
            <a:pPr marL="742950" lvl="2" indent="-342900">
              <a:buSzPct val="70000"/>
              <a:buFont typeface="Wingdings" pitchFamily="2" charset="2"/>
              <a:buChar char="q"/>
            </a:pPr>
            <a:r>
              <a:rPr lang="en-US" dirty="0" smtClean="0"/>
              <a:t>Entrer des enregistrements dans un Epi Info ™ 7 forment</a:t>
            </a:r>
          </a:p>
          <a:p>
            <a:pPr marL="742950" lvl="2" indent="-342900">
              <a:buSzPct val="70000"/>
              <a:buFont typeface="Wingdings" pitchFamily="2" charset="2"/>
              <a:buChar char="q"/>
            </a:pPr>
            <a:r>
              <a:rPr lang="en-US" dirty="0" smtClean="0"/>
              <a:t>Lecture de plusieurs sources de données et d'utiliser le tableau de bord visuel et / ou modules d'analyse classiques de manipulation, la gestion et l'analyse des données</a:t>
            </a:r>
          </a:p>
          <a:p>
            <a:pPr marL="742950" lvl="2" indent="-342900">
              <a:buSzPct val="70000"/>
              <a:buFont typeface="Wingdings" pitchFamily="2" charset="2"/>
              <a:buChar char="q"/>
            </a:pPr>
            <a:r>
              <a:rPr lang="en-US" dirty="0" smtClean="0"/>
              <a:t>Générer des statistiques de fréquences, les tableaux 2x2, et les commandes moyens</a:t>
            </a:r>
          </a:p>
          <a:p>
            <a:pPr marL="742950" lvl="2" indent="-342900">
              <a:buSzPct val="70000"/>
              <a:buFont typeface="Wingdings" pitchFamily="2" charset="2"/>
              <a:buChar char="q"/>
            </a:pPr>
            <a:r>
              <a:rPr lang="en-US" dirty="0" smtClean="0"/>
              <a:t>Résultats de sortie au format HTML, Excel ou Word</a:t>
            </a:r>
          </a:p>
          <a:p>
            <a:pPr marL="742950" lvl="2" indent="-342900">
              <a:buSzPct val="70000"/>
              <a:buFont typeface="Wingdings" pitchFamily="2" charset="2"/>
              <a:buChar char="q"/>
            </a:pPr>
            <a:r>
              <a:rPr lang="en-US" dirty="0" smtClean="0"/>
              <a:t>Générer cas cluster ou en utilisant des cartes choroplèthes Epi Map</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smtClean="0"/>
              <a:t>Explication du matériel de cours</a:t>
            </a:r>
          </a:p>
        </p:txBody>
      </p:sp>
      <p:sp>
        <p:nvSpPr>
          <p:cNvPr id="7171" name="Content Placeholder 2"/>
          <p:cNvSpPr>
            <a:spLocks noGrp="1"/>
          </p:cNvSpPr>
          <p:nvPr>
            <p:ph idx="1"/>
          </p:nvPr>
        </p:nvSpPr>
        <p:spPr bwMode="auto">
          <a:xfrm>
            <a:off x="457200" y="1600200"/>
            <a:ext cx="82296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t>Agenda Formation pour Epi Info ™ 7</a:t>
            </a:r>
          </a:p>
          <a:p>
            <a:endParaRPr lang="en-US" smtClean="0"/>
          </a:p>
          <a:p>
            <a:r>
              <a:rPr lang="en-US" smtClean="0"/>
              <a:t>Copie de l'Epi Info ™ 7 Guide de démarrage rapide (en option)</a:t>
            </a:r>
          </a:p>
          <a:p>
            <a:endParaRPr lang="en-US" smtClean="0"/>
          </a:p>
          <a:p>
            <a:r>
              <a:rPr lang="en-US" smtClean="0"/>
              <a:t>Epi Info ™ 7 diapositives PowerPoint</a:t>
            </a:r>
          </a:p>
          <a:p>
            <a:endParaRPr lang="en-US" smtClean="0"/>
          </a:p>
          <a:p>
            <a:r>
              <a:rPr lang="en-US" smtClean="0"/>
              <a:t>Fiches de l'élève</a:t>
            </a:r>
          </a:p>
          <a:p>
            <a:endParaRPr lang="en-US" smtClean="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Méthodes d'instruction</a:t>
            </a:r>
            <a:endParaRPr lang="en-US" dirty="0"/>
          </a:p>
        </p:txBody>
      </p:sp>
      <p:sp>
        <p:nvSpPr>
          <p:cNvPr id="8195" name="Text Placeholder 5"/>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mtClean="0"/>
              <a:t>Module 1 - Introduction </a:t>
            </a: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smtClean="0"/>
              <a:t>Modules</a:t>
            </a:r>
          </a:p>
        </p:txBody>
      </p:sp>
      <p:sp>
        <p:nvSpPr>
          <p:cNvPr id="9219" name="Content Placeholder 4"/>
          <p:cNvSpPr>
            <a:spLocks noGrp="1"/>
          </p:cNvSpPr>
          <p:nvPr>
            <p:ph idx="1"/>
          </p:nvPr>
        </p:nvSpPr>
        <p:spPr bwMode="auto">
          <a:xfrm>
            <a:off x="457200" y="1600200"/>
            <a:ext cx="82296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t>Ce cours est divisé en huit sections:</a:t>
            </a:r>
          </a:p>
          <a:p>
            <a:pPr marL="857250" lvl="1" indent="-457200">
              <a:buSzTx/>
              <a:buFont typeface="Myriad Web Pro" charset="0"/>
              <a:buAutoNum type="arabicPeriod"/>
            </a:pPr>
            <a:r>
              <a:rPr lang="en-US" smtClean="0"/>
              <a:t>Introduction</a:t>
            </a:r>
          </a:p>
          <a:p>
            <a:pPr marL="857250" lvl="1" indent="-457200">
              <a:buSzTx/>
              <a:buFont typeface="Myriad Web Pro" charset="0"/>
              <a:buAutoNum type="arabicPeriod"/>
            </a:pPr>
            <a:r>
              <a:rPr lang="en-US" smtClean="0"/>
              <a:t>Création de formulaires</a:t>
            </a:r>
          </a:p>
          <a:p>
            <a:pPr marL="857250" lvl="1" indent="-457200">
              <a:buSzTx/>
              <a:buFont typeface="Myriad Web Pro" charset="0"/>
              <a:buAutoNum type="arabicPeriod"/>
            </a:pPr>
            <a:r>
              <a:rPr lang="en-US" smtClean="0"/>
              <a:t>Ajout d'une logique de validation à des formes</a:t>
            </a:r>
          </a:p>
          <a:p>
            <a:pPr marL="857250" lvl="1" indent="-457200">
              <a:buSzTx/>
              <a:buFont typeface="Myriad Web Pro" charset="0"/>
              <a:buAutoNum type="arabicPeriod"/>
            </a:pPr>
            <a:r>
              <a:rPr lang="en-US" smtClean="0"/>
              <a:t>Saisie des données</a:t>
            </a:r>
          </a:p>
          <a:p>
            <a:pPr marL="857250" lvl="1" indent="-457200">
              <a:buSzTx/>
              <a:buFont typeface="Myriad Web Pro" charset="0"/>
              <a:buAutoNum type="arabicPeriod"/>
            </a:pPr>
            <a:r>
              <a:rPr lang="en-US" smtClean="0"/>
              <a:t>Utilisation du tableau de bord visuel</a:t>
            </a:r>
          </a:p>
          <a:p>
            <a:pPr marL="857250" lvl="1" indent="-457200">
              <a:buSzTx/>
              <a:buFont typeface="Myriad Web Pro" charset="0"/>
              <a:buAutoNum type="arabicPeriod"/>
            </a:pPr>
            <a:r>
              <a:rPr lang="en-US" smtClean="0"/>
              <a:t>Utilisation de l'analyse classique</a:t>
            </a:r>
          </a:p>
          <a:p>
            <a:pPr marL="857250" lvl="1" indent="-457200">
              <a:buSzTx/>
              <a:buFont typeface="Myriad Web Pro" charset="0"/>
              <a:buAutoNum type="arabicPeriod"/>
            </a:pPr>
            <a:r>
              <a:rPr lang="en-US" smtClean="0"/>
              <a:t>Cartes</a:t>
            </a:r>
          </a:p>
          <a:p>
            <a:pPr marL="857250" lvl="1" indent="-457200">
              <a:buSzTx/>
              <a:buFont typeface="Myriad Web Pro" charset="0"/>
              <a:buAutoNum type="arabicPeriod"/>
            </a:pPr>
            <a:r>
              <a:rPr lang="en-US" smtClean="0"/>
              <a:t>Meilleures pratiques</a:t>
            </a:r>
          </a:p>
          <a:p>
            <a:endParaRPr lang="en-US" smtClean="0"/>
          </a:p>
          <a:p>
            <a:endParaRPr lang="en-US" smtClean="0"/>
          </a:p>
        </p:txBody>
      </p:sp>
      <p:sp>
        <p:nvSpPr>
          <p:cNvPr id="9220" name="Text Placeholder 5"/>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en-US" smtClean="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smtClean="0"/>
              <a:t>Méthode d'enseignement</a:t>
            </a:r>
          </a:p>
        </p:txBody>
      </p:sp>
      <p:sp>
        <p:nvSpPr>
          <p:cNvPr id="3" name="Content Placeholder 2"/>
          <p:cNvSpPr>
            <a:spLocks noGrp="1"/>
          </p:cNvSpPr>
          <p:nvPr>
            <p:ph idx="1"/>
          </p:nvPr>
        </p:nvSpPr>
        <p:spPr>
          <a:xfrm>
            <a:off x="457200" y="1447800"/>
            <a:ext cx="8229600" cy="4876800"/>
          </a:xfrm>
        </p:spPr>
        <p:txBody>
          <a:bodyPr/>
          <a:lstStyle/>
          <a:p>
            <a:pPr>
              <a:defRPr/>
            </a:pPr>
            <a:r>
              <a:rPr lang="en-US" dirty="0" smtClean="0"/>
              <a:t>Il s'agit d'une séance d'introduction</a:t>
            </a:r>
          </a:p>
          <a:p>
            <a:pPr>
              <a:defRPr/>
            </a:pPr>
            <a:endParaRPr lang="en-US" dirty="0" smtClean="0"/>
          </a:p>
          <a:p>
            <a:pPr>
              <a:defRPr/>
            </a:pPr>
            <a:r>
              <a:rPr lang="en-US" dirty="0" smtClean="0"/>
              <a:t>Les étudiants seront exposés à une vue d'ensemble des caractéristiques et des fonctions dans Epi Info ™ 7</a:t>
            </a:r>
          </a:p>
          <a:p>
            <a:pPr>
              <a:defRPr/>
            </a:pPr>
            <a:endParaRPr lang="en-US" dirty="0" smtClean="0"/>
          </a:p>
          <a:p>
            <a:pPr>
              <a:defRPr/>
            </a:pPr>
            <a:r>
              <a:rPr lang="en-US" dirty="0" smtClean="0"/>
              <a:t>Tenir </a:t>
            </a:r>
            <a:r>
              <a:rPr lang="en-US" dirty="0"/>
              <a:t>questions jusqu'à ce que des séances de questions et réponses</a:t>
            </a:r>
          </a:p>
          <a:p>
            <a:pPr>
              <a:defRPr/>
            </a:pPr>
            <a:endParaRPr lang="en-US" dirty="0" smtClean="0"/>
          </a:p>
          <a:p>
            <a:pPr>
              <a:defRPr/>
            </a:pPr>
            <a:r>
              <a:rPr lang="en-US" dirty="0" smtClean="0"/>
              <a:t>Ordre </a:t>
            </a:r>
            <a:r>
              <a:rPr lang="en-US" dirty="0"/>
              <a:t>d'enseignement pour chaque module:</a:t>
            </a:r>
          </a:p>
          <a:p>
            <a:pPr lvl="1">
              <a:defRPr/>
            </a:pPr>
            <a:r>
              <a:rPr lang="en-US" dirty="0"/>
              <a:t>Présentation PowerPoint</a:t>
            </a:r>
          </a:p>
          <a:p>
            <a:pPr lvl="1">
              <a:defRPr/>
            </a:pPr>
            <a:r>
              <a:rPr lang="en-US" dirty="0"/>
              <a:t>Démonstration</a:t>
            </a:r>
          </a:p>
          <a:p>
            <a:pPr lvl="1">
              <a:defRPr/>
            </a:pPr>
            <a:r>
              <a:rPr lang="en-US" dirty="0"/>
              <a:t>Pratique</a:t>
            </a:r>
          </a:p>
          <a:p>
            <a:pPr lvl="1">
              <a:defRPr/>
            </a:pPr>
            <a:r>
              <a:rPr lang="en-US" dirty="0"/>
              <a:t>Fin de la leçon Questions</a:t>
            </a:r>
          </a:p>
          <a:p>
            <a:pPr marL="0" indent="0">
              <a:buFont typeface="Wingdings" pitchFamily="2" charset="2"/>
              <a:buNone/>
              <a:defRPr/>
            </a:pPr>
            <a:endParaRPr lang="en-US" dirty="0" smtClean="0"/>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Quelle est Epi Info ™?</a:t>
            </a:r>
            <a:endParaRPr lang="en-US" dirty="0"/>
          </a:p>
        </p:txBody>
      </p:sp>
      <p:sp>
        <p:nvSpPr>
          <p:cNvPr id="11267" name="Text Placeholder 5"/>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mtClean="0"/>
              <a:t>Module 1 - Introduction </a:t>
            </a: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SELS_PPT_light([1]">
  <a:themeElements>
    <a:clrScheme name="OSELS Light PPT Colors">
      <a:dk1>
        <a:srgbClr val="0039A6"/>
      </a:dk1>
      <a:lt1>
        <a:srgbClr val="FFFFFF"/>
      </a:lt1>
      <a:dk2>
        <a:srgbClr val="3077FF"/>
      </a:dk2>
      <a:lt2>
        <a:srgbClr val="4B4B4B"/>
      </a:lt2>
      <a:accent1>
        <a:srgbClr val="0039A6"/>
      </a:accent1>
      <a:accent2>
        <a:srgbClr val="9E302D"/>
      </a:accent2>
      <a:accent3>
        <a:srgbClr val="5B8F22"/>
      </a:accent3>
      <a:accent4>
        <a:srgbClr val="532E60"/>
      </a:accent4>
      <a:accent5>
        <a:srgbClr val="FDC82F"/>
      </a:accent5>
      <a:accent6>
        <a:srgbClr val="0CC6DE"/>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OSELS_PPT_light([1]</Template>
  <TotalTime>2012</TotalTime>
  <Words>1683</Words>
  <Application>Microsoft Office PowerPoint</Application>
  <PresentationFormat>On-screen Show (4:3)</PresentationFormat>
  <Paragraphs>193</Paragraphs>
  <Slides>36</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Courier New</vt:lpstr>
      <vt:lpstr>Wingdings</vt:lpstr>
      <vt:lpstr>Calibri</vt:lpstr>
      <vt:lpstr>Myriad Web Pro</vt:lpstr>
      <vt:lpstr>Arial</vt:lpstr>
      <vt:lpstr>OSELS_PPT_light([1]</vt:lpstr>
      <vt:lpstr>Introduction à Epi Informations ™ 7 Formation de base de coulée Les logiciels Epidémiologique Statistiques et </vt:lpstr>
      <vt:lpstr>Module 1 apercu</vt:lpstr>
      <vt:lpstr>Objectifs de ce cours</vt:lpstr>
      <vt:lpstr>Objectifs de ce cours</vt:lpstr>
      <vt:lpstr>Explication du matériel de cours</vt:lpstr>
      <vt:lpstr>Méthodes d'instruction</vt:lpstr>
      <vt:lpstr>Modules</vt:lpstr>
      <vt:lpstr>Méthode d'enseignement</vt:lpstr>
      <vt:lpstr>Quelle est Epi Info ™?</vt:lpstr>
      <vt:lpstr>Quelle est Epi Info ™?</vt:lpstr>
      <vt:lpstr>PowerPoint Presentation</vt:lpstr>
      <vt:lpstr>Configuration requise</vt:lpstr>
      <vt:lpstr>Epi Info ™ 7 - Principes fondamentaux</vt:lpstr>
      <vt:lpstr>Form Designer</vt:lpstr>
      <vt:lpstr>Entrer</vt:lpstr>
      <vt:lpstr>Analyse classique</vt:lpstr>
      <vt:lpstr>Visuel tableau de bord</vt:lpstr>
      <vt:lpstr>Cartes</vt:lpstr>
      <vt:lpstr>StatCalc</vt:lpstr>
      <vt:lpstr>Epi Info ™ 7 Projets</vt:lpstr>
      <vt:lpstr>Comment les données sont stockées?</vt:lpstr>
      <vt:lpstr>TÉLÉCHARGEMENT ET INSTALLATION</vt:lpstr>
      <vt:lpstr>Téléchargement et installation</vt:lpstr>
      <vt:lpstr>Utilisation du déploiement du fichier ZIP</vt:lpstr>
      <vt:lpstr>Étape 1: Accédez au site Web</vt:lpstr>
      <vt:lpstr>Étape 2: Téléchargez le fichier ZIP</vt:lpstr>
      <vt:lpstr>Étape 3: Ouverture de l'emballage</vt:lpstr>
      <vt:lpstr>Étape 4: Affichage du contenu</vt:lpstr>
      <vt:lpstr>Étape 5: Faites glisser les fichiers sur votre bureau</vt:lpstr>
      <vt:lpstr>Étape 6: Exécutez le "lancement" du programme</vt:lpstr>
      <vt:lpstr>L'Epi Info 7 Menu principal</vt:lpstr>
      <vt:lpstr>Ressources</vt:lpstr>
      <vt:lpstr>Ressources et soutien technique</vt:lpstr>
      <vt:lpstr>Ressources et soutien technique</vt:lpstr>
      <vt:lpstr>Epi Info ™ 7 - Démonstration  Sur YouTube  </vt:lpstr>
      <vt:lpstr>PowerPoint Presentation</vt:lpstr>
    </vt:vector>
  </TitlesOfParts>
  <Company>CDC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Myriad Pro, Bold, Shadow, 28pt</dc:title>
  <dc:creator>John P. Anderton</dc:creator>
  <cp:lastModifiedBy>gfj0@cdc.gov</cp:lastModifiedBy>
  <cp:revision>208</cp:revision>
  <cp:lastPrinted>2013-01-24T21:13:25Z</cp:lastPrinted>
  <dcterms:created xsi:type="dcterms:W3CDTF">2010-11-19T18:04:34Z</dcterms:created>
  <dcterms:modified xsi:type="dcterms:W3CDTF">2013-03-06T13:53:03Z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MSIP_Label_7b94a7b8-f06c-4dfe-bdcc-9b548fd58c31_Enabled">
    <vt:lpwstr>True</vt:lpwstr>
  </property>
  <property fmtid="{D5CDD505-2E9C-101B-9397-08002B2CF9AE}" pid="3" name="MSIP_Label_7b94a7b8-f06c-4dfe-bdcc-9b548fd58c31_SiteId">
    <vt:lpwstr>9ce70869-60db-44fd-abe8-d2767077fc8f</vt:lpwstr>
  </property>
  <property fmtid="{D5CDD505-2E9C-101B-9397-08002B2CF9AE}" pid="4" name="MSIP_Label_7b94a7b8-f06c-4dfe-bdcc-9b548fd58c31_Owner">
    <vt:lpwstr>AHB-SIT-AIP-Cloud@cdc.gov</vt:lpwstr>
  </property>
  <property fmtid="{D5CDD505-2E9C-101B-9397-08002B2CF9AE}" pid="5" name="MSIP_Label_7b94a7b8-f06c-4dfe-bdcc-9b548fd58c31_SetDate">
    <vt:lpwstr>2019-04-25T23:04:19.2764586Z</vt:lpwstr>
  </property>
  <property fmtid="{D5CDD505-2E9C-101B-9397-08002B2CF9AE}" pid="6" name="MSIP_Label_7b94a7b8-f06c-4dfe-bdcc-9b548fd58c31_Name">
    <vt:lpwstr>General</vt:lpwstr>
  </property>
  <property fmtid="{D5CDD505-2E9C-101B-9397-08002B2CF9AE}" pid="7" name="MSIP_Label_7b94a7b8-f06c-4dfe-bdcc-9b548fd58c31_Application">
    <vt:lpwstr>Microsoft Azure Information Protection</vt:lpwstr>
  </property>
  <property fmtid="{D5CDD505-2E9C-101B-9397-08002B2CF9AE}" pid="8" name="MSIP_Label_7b94a7b8-f06c-4dfe-bdcc-9b548fd58c31_Extended_MSFT_Method">
    <vt:lpwstr>Automatic</vt:lpwstr>
  </property>
  <property fmtid="{D5CDD505-2E9C-101B-9397-08002B2CF9AE}" pid="9" name="Sensitivity">
    <vt:lpwstr>General</vt:lpwstr>
  </property>
</Properties>
</file>